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256" r:id="rId2"/>
    <p:sldId id="279" r:id="rId3"/>
    <p:sldId id="276" r:id="rId4"/>
    <p:sldId id="289" r:id="rId5"/>
    <p:sldId id="285" r:id="rId6"/>
    <p:sldId id="257" r:id="rId7"/>
    <p:sldId id="272" r:id="rId8"/>
    <p:sldId id="280" r:id="rId9"/>
    <p:sldId id="287" r:id="rId10"/>
    <p:sldId id="281" r:id="rId11"/>
    <p:sldId id="282" r:id="rId12"/>
    <p:sldId id="283" r:id="rId13"/>
    <p:sldId id="274" r:id="rId14"/>
    <p:sldId id="271" r:id="rId15"/>
    <p:sldId id="259" r:id="rId16"/>
    <p:sldId id="264"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mriti Pertor" initials="SP" lastIdx="1" clrIdx="0">
    <p:extLst>
      <p:ext uri="{19B8F6BF-5375-455C-9EA6-DF929625EA0E}">
        <p15:presenceInfo xmlns:p15="http://schemas.microsoft.com/office/powerpoint/2012/main" userId="Smriti Pert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0D7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50" d="100"/>
          <a:sy n="50" d="100"/>
        </p:scale>
        <p:origin x="24" y="558"/>
      </p:cViewPr>
      <p:guideLst/>
    </p:cSldViewPr>
  </p:slideViewPr>
  <p:notesTextViewPr>
    <p:cViewPr>
      <p:scale>
        <a:sx n="1" d="1"/>
        <a:sy n="1" d="1"/>
      </p:scale>
      <p:origin x="0" y="0"/>
    </p:cViewPr>
  </p:notesTextViewPr>
  <p:notesViewPr>
    <p:cSldViewPr snapToGrid="0">
      <p:cViewPr varScale="1">
        <p:scale>
          <a:sx n="58" d="100"/>
          <a:sy n="58" d="100"/>
        </p:scale>
        <p:origin x="1668"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image" Target="../media/image35.e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blipFill dpi="0" rotWithShape="1">
          <a:blip r:embed="rId2">
            <a:lum/>
          </a:blip>
          <a:srcRect/>
          <a:stretch>
            <a:fillRect l="-39000" r="-39000"/>
          </a:stretch>
        </a:blip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8F46A6-C5AB-4890-A0D4-462CE270761F}" type="datetimeFigureOut">
              <a:rPr lang="zh-CN" altLang="en-US" smtClean="0"/>
              <a:t>2016/6/16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764BF0-4A47-4169-A9FA-0B91422960F9}" type="slidenum">
              <a:rPr lang="zh-CN" altLang="en-US" smtClean="0"/>
              <a:t>‹#›</a:t>
            </a:fld>
            <a:endParaRPr lang="zh-CN" altLang="en-US"/>
          </a:p>
        </p:txBody>
      </p:sp>
    </p:spTree>
    <p:extLst>
      <p:ext uri="{BB962C8B-B14F-4D97-AF65-F5344CB8AC3E}">
        <p14:creationId xmlns:p14="http://schemas.microsoft.com/office/powerpoint/2010/main" val="11308381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F11389-A271-4FFB-970E-4B32A5C560A5}" type="datetimeFigureOut">
              <a:rPr lang="zh-CN" altLang="en-US" smtClean="0"/>
              <a:t>2016/6/16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FEFE25-095F-4E1D-AC66-5861ED2CA862}" type="slidenum">
              <a:rPr lang="zh-CN" altLang="en-US" smtClean="0"/>
              <a:t>‹#›</a:t>
            </a:fld>
            <a:endParaRPr lang="zh-CN" altLang="en-US"/>
          </a:p>
        </p:txBody>
      </p:sp>
    </p:spTree>
    <p:extLst>
      <p:ext uri="{BB962C8B-B14F-4D97-AF65-F5344CB8AC3E}">
        <p14:creationId xmlns:p14="http://schemas.microsoft.com/office/powerpoint/2010/main" val="3662572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问候：好，</a:t>
            </a:r>
            <a:r>
              <a:rPr lang="zh-CN" altLang="zh-CN" sz="1200" kern="1200" dirty="0" smtClean="0">
                <a:solidFill>
                  <a:schemeClr val="tx1"/>
                </a:solidFill>
                <a:effectLst/>
                <a:latin typeface="+mn-lt"/>
                <a:ea typeface="+mn-ea"/>
                <a:cs typeface="+mn-cs"/>
              </a:rPr>
              <a:t>下面我将本论文设计的目的和主要内容向各位老师作一汇报，恳请各位老师批评指导。</a:t>
            </a:r>
            <a:endParaRPr lang="zh-CN" altLang="en-US" dirty="0"/>
          </a:p>
        </p:txBody>
      </p:sp>
      <p:sp>
        <p:nvSpPr>
          <p:cNvPr id="4" name="灯片编号占位符 3"/>
          <p:cNvSpPr>
            <a:spLocks noGrp="1"/>
          </p:cNvSpPr>
          <p:nvPr>
            <p:ph type="sldNum" sz="quarter" idx="10"/>
          </p:nvPr>
        </p:nvSpPr>
        <p:spPr/>
        <p:txBody>
          <a:bodyPr/>
          <a:lstStyle/>
          <a:p>
            <a:fld id="{DBFEFE25-095F-4E1D-AC66-5861ED2CA862}" type="slidenum">
              <a:rPr lang="zh-CN" altLang="en-US" smtClean="0"/>
              <a:t>1</a:t>
            </a:fld>
            <a:endParaRPr lang="zh-CN" altLang="en-US"/>
          </a:p>
        </p:txBody>
      </p:sp>
    </p:spTree>
    <p:extLst>
      <p:ext uri="{BB962C8B-B14F-4D97-AF65-F5344CB8AC3E}">
        <p14:creationId xmlns:p14="http://schemas.microsoft.com/office/powerpoint/2010/main" val="3068202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BFEFE25-095F-4E1D-AC66-5861ED2CA862}" type="slidenum">
              <a:rPr lang="zh-CN" altLang="en-US" smtClean="0"/>
              <a:t>2</a:t>
            </a:fld>
            <a:endParaRPr lang="zh-CN" altLang="en-US"/>
          </a:p>
        </p:txBody>
      </p:sp>
    </p:spTree>
    <p:extLst>
      <p:ext uri="{BB962C8B-B14F-4D97-AF65-F5344CB8AC3E}">
        <p14:creationId xmlns:p14="http://schemas.microsoft.com/office/powerpoint/2010/main" val="1878529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FEFE25-095F-4E1D-AC66-5861ED2CA862}" type="slidenum">
              <a:rPr lang="zh-CN" altLang="en-US" smtClean="0"/>
              <a:t>9</a:t>
            </a:fld>
            <a:endParaRPr lang="zh-CN" altLang="en-US"/>
          </a:p>
        </p:txBody>
      </p:sp>
    </p:spTree>
    <p:extLst>
      <p:ext uri="{BB962C8B-B14F-4D97-AF65-F5344CB8AC3E}">
        <p14:creationId xmlns:p14="http://schemas.microsoft.com/office/powerpoint/2010/main" val="19030425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F2C1A6E-0815-4D04-9C5B-761B5212C998}" type="datetimeFigureOut">
              <a:rPr lang="zh-CN" altLang="en-US" smtClean="0"/>
              <a:t>2016/6/16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59A3F14-685D-43D9-B0F3-EC9367F6733C}" type="slidenum">
              <a:rPr lang="zh-CN" altLang="en-US" smtClean="0"/>
              <a:t>‹#›</a:t>
            </a:fld>
            <a:endParaRPr lang="zh-CN" altLang="en-US"/>
          </a:p>
        </p:txBody>
      </p:sp>
      <p:sp>
        <p:nvSpPr>
          <p:cNvPr id="7" name="矩形 6"/>
          <p:cNvSpPr/>
          <p:nvPr userDrawn="1"/>
        </p:nvSpPr>
        <p:spPr>
          <a:xfrm>
            <a:off x="0" y="1"/>
            <a:ext cx="12192000" cy="12317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461" y="0"/>
            <a:ext cx="6082539" cy="1231746"/>
          </a:xfrm>
          <a:prstGeom prst="rect">
            <a:avLst/>
          </a:prstGeom>
        </p:spPr>
      </p:pic>
      <p:cxnSp>
        <p:nvCxnSpPr>
          <p:cNvPr id="9" name="直接连接符 8"/>
          <p:cNvCxnSpPr/>
          <p:nvPr userDrawn="1"/>
        </p:nvCxnSpPr>
        <p:spPr>
          <a:xfrm>
            <a:off x="0" y="1231746"/>
            <a:ext cx="12192000" cy="0"/>
          </a:xfrm>
          <a:prstGeom prst="line">
            <a:avLst/>
          </a:prstGeom>
          <a:ln w="76200">
            <a:solidFill>
              <a:srgbClr val="FFFF00"/>
            </a:solidFill>
          </a:ln>
          <a:effectLst>
            <a:glow rad="228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117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par>
                                <p:cTn id="8" presetID="17" presetClass="entr" presetSubtype="8"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500" fill="hold"/>
                                        <p:tgtEl>
                                          <p:spTgt spid="9"/>
                                        </p:tgtEl>
                                        <p:attrNameLst>
                                          <p:attrName>ppt_x</p:attrName>
                                        </p:attrNameLst>
                                      </p:cBhvr>
                                      <p:tavLst>
                                        <p:tav tm="0">
                                          <p:val>
                                            <p:strVal val="#ppt_x-#ppt_w/2"/>
                                          </p:val>
                                        </p:tav>
                                        <p:tav tm="100000">
                                          <p:val>
                                            <p:strVal val="#ppt_x"/>
                                          </p:val>
                                        </p:tav>
                                      </p:tavLst>
                                    </p:anim>
                                    <p:anim calcmode="lin" valueType="num">
                                      <p:cBhvr>
                                        <p:cTn id="11" dur="500" fill="hold"/>
                                        <p:tgtEl>
                                          <p:spTgt spid="9"/>
                                        </p:tgtEl>
                                        <p:attrNameLst>
                                          <p:attrName>ppt_y</p:attrName>
                                        </p:attrNameLst>
                                      </p:cBhvr>
                                      <p:tavLst>
                                        <p:tav tm="0">
                                          <p:val>
                                            <p:strVal val="#ppt_y"/>
                                          </p:val>
                                        </p:tav>
                                        <p:tav tm="100000">
                                          <p:val>
                                            <p:strVal val="#ppt_y"/>
                                          </p:val>
                                        </p:tav>
                                      </p:tavLst>
                                    </p:anim>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2C1A6E-0815-4D04-9C5B-761B5212C998}" type="datetimeFigureOut">
              <a:rPr lang="zh-CN" altLang="en-US" smtClean="0"/>
              <a:t>2016/6/16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59A3F14-685D-43D9-B0F3-EC9367F6733C}" type="slidenum">
              <a:rPr lang="zh-CN" altLang="en-US" smtClean="0"/>
              <a:t>‹#›</a:t>
            </a:fld>
            <a:endParaRPr lang="zh-CN" altLang="en-US"/>
          </a:p>
        </p:txBody>
      </p:sp>
    </p:spTree>
    <p:extLst>
      <p:ext uri="{BB962C8B-B14F-4D97-AF65-F5344CB8AC3E}">
        <p14:creationId xmlns:p14="http://schemas.microsoft.com/office/powerpoint/2010/main" val="2283935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2C1A6E-0815-4D04-9C5B-761B5212C998}" type="datetimeFigureOut">
              <a:rPr lang="zh-CN" altLang="en-US" smtClean="0"/>
              <a:t>2016/6/16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59A3F14-685D-43D9-B0F3-EC9367F6733C}" type="slidenum">
              <a:rPr lang="zh-CN" altLang="en-US" smtClean="0"/>
              <a:t>‹#›</a:t>
            </a:fld>
            <a:endParaRPr lang="zh-CN" altLang="en-US"/>
          </a:p>
        </p:txBody>
      </p:sp>
    </p:spTree>
    <p:extLst>
      <p:ext uri="{BB962C8B-B14F-4D97-AF65-F5344CB8AC3E}">
        <p14:creationId xmlns:p14="http://schemas.microsoft.com/office/powerpoint/2010/main" val="1615123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7F2C1A6E-0815-4D04-9C5B-761B5212C998}" type="datetimeFigureOut">
              <a:rPr lang="zh-CN" altLang="en-US" smtClean="0"/>
              <a:t>2016/6/16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59A3F14-685D-43D9-B0F3-EC9367F6733C}" type="slidenum">
              <a:rPr lang="zh-CN" altLang="en-US" smtClean="0"/>
              <a:t>‹#›</a:t>
            </a:fld>
            <a:endParaRPr lang="zh-CN" altLang="en-US"/>
          </a:p>
        </p:txBody>
      </p:sp>
    </p:spTree>
    <p:extLst>
      <p:ext uri="{BB962C8B-B14F-4D97-AF65-F5344CB8AC3E}">
        <p14:creationId xmlns:p14="http://schemas.microsoft.com/office/powerpoint/2010/main" val="207456636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7F2C1A6E-0815-4D04-9C5B-761B5212C998}" type="datetimeFigureOut">
              <a:rPr lang="zh-CN" altLang="en-US" smtClean="0"/>
              <a:t>2016/6/16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59A3F14-685D-43D9-B0F3-EC9367F6733C}" type="slidenum">
              <a:rPr lang="zh-CN" altLang="en-US" smtClean="0"/>
              <a:t>‹#›</a:t>
            </a:fld>
            <a:endParaRPr lang="zh-CN" altLang="en-US"/>
          </a:p>
        </p:txBody>
      </p:sp>
    </p:spTree>
    <p:extLst>
      <p:ext uri="{BB962C8B-B14F-4D97-AF65-F5344CB8AC3E}">
        <p14:creationId xmlns:p14="http://schemas.microsoft.com/office/powerpoint/2010/main" val="147328101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7F2C1A6E-0815-4D04-9C5B-761B5212C998}" type="datetimeFigureOut">
              <a:rPr lang="zh-CN" altLang="en-US" smtClean="0"/>
              <a:t>2016/6/16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59A3F14-685D-43D9-B0F3-EC9367F6733C}" type="slidenum">
              <a:rPr lang="zh-CN" altLang="en-US" smtClean="0"/>
              <a:t>‹#›</a:t>
            </a:fld>
            <a:endParaRPr lang="zh-CN" altLang="en-US"/>
          </a:p>
        </p:txBody>
      </p:sp>
    </p:spTree>
    <p:extLst>
      <p:ext uri="{BB962C8B-B14F-4D97-AF65-F5344CB8AC3E}">
        <p14:creationId xmlns:p14="http://schemas.microsoft.com/office/powerpoint/2010/main" val="95141470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7F2C1A6E-0815-4D04-9C5B-761B5212C998}" type="datetimeFigureOut">
              <a:rPr lang="zh-CN" altLang="en-US" smtClean="0"/>
              <a:t>2016/6/16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59A3F14-685D-43D9-B0F3-EC9367F6733C}" type="slidenum">
              <a:rPr lang="zh-CN" altLang="en-US" smtClean="0"/>
              <a:t>‹#›</a:t>
            </a:fld>
            <a:endParaRPr lang="zh-CN" altLang="en-US"/>
          </a:p>
        </p:txBody>
      </p:sp>
    </p:spTree>
    <p:extLst>
      <p:ext uri="{BB962C8B-B14F-4D97-AF65-F5344CB8AC3E}">
        <p14:creationId xmlns:p14="http://schemas.microsoft.com/office/powerpoint/2010/main" val="2583643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F2C1A6E-0815-4D04-9C5B-761B5212C998}" type="datetimeFigureOut">
              <a:rPr lang="zh-CN" altLang="en-US" smtClean="0"/>
              <a:t>2016/6/16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59A3F14-685D-43D9-B0F3-EC9367F6733C}" type="slidenum">
              <a:rPr lang="zh-CN" altLang="en-US" smtClean="0"/>
              <a:t>‹#›</a:t>
            </a:fld>
            <a:endParaRPr lang="zh-CN" altLang="en-US"/>
          </a:p>
        </p:txBody>
      </p:sp>
    </p:spTree>
    <p:extLst>
      <p:ext uri="{BB962C8B-B14F-4D97-AF65-F5344CB8AC3E}">
        <p14:creationId xmlns:p14="http://schemas.microsoft.com/office/powerpoint/2010/main" val="353332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F2C1A6E-0815-4D04-9C5B-761B5212C998}" type="datetimeFigureOut">
              <a:rPr lang="zh-CN" altLang="en-US" smtClean="0"/>
              <a:t>2016/6/16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59A3F14-685D-43D9-B0F3-EC9367F6733C}" type="slidenum">
              <a:rPr lang="zh-CN" altLang="en-US" smtClean="0"/>
              <a:t>‹#›</a:t>
            </a:fld>
            <a:endParaRPr lang="zh-CN" altLang="en-US"/>
          </a:p>
        </p:txBody>
      </p:sp>
    </p:spTree>
    <p:extLst>
      <p:ext uri="{BB962C8B-B14F-4D97-AF65-F5344CB8AC3E}">
        <p14:creationId xmlns:p14="http://schemas.microsoft.com/office/powerpoint/2010/main" val="1778381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7F2C1A6E-0815-4D04-9C5B-761B5212C998}" type="datetimeFigureOut">
              <a:rPr lang="zh-CN" altLang="en-US" smtClean="0"/>
              <a:t>2016/6/16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59A3F14-685D-43D9-B0F3-EC9367F6733C}" type="slidenum">
              <a:rPr lang="zh-CN" altLang="en-US" smtClean="0"/>
              <a:t>‹#›</a:t>
            </a:fld>
            <a:endParaRPr lang="zh-CN" altLang="en-US"/>
          </a:p>
        </p:txBody>
      </p:sp>
    </p:spTree>
    <p:extLst>
      <p:ext uri="{BB962C8B-B14F-4D97-AF65-F5344CB8AC3E}">
        <p14:creationId xmlns:p14="http://schemas.microsoft.com/office/powerpoint/2010/main" val="3681481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7F2C1A6E-0815-4D04-9C5B-761B5212C998}" type="datetimeFigureOut">
              <a:rPr lang="zh-CN" altLang="en-US" smtClean="0"/>
              <a:t>2016/6/16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59A3F14-685D-43D9-B0F3-EC9367F6733C}" type="slidenum">
              <a:rPr lang="zh-CN" altLang="en-US" smtClean="0"/>
              <a:t>‹#›</a:t>
            </a:fld>
            <a:endParaRPr lang="zh-CN" altLang="en-US"/>
          </a:p>
        </p:txBody>
      </p:sp>
    </p:spTree>
    <p:extLst>
      <p:ext uri="{BB962C8B-B14F-4D97-AF65-F5344CB8AC3E}">
        <p14:creationId xmlns:p14="http://schemas.microsoft.com/office/powerpoint/2010/main" val="28625961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10">
          <a:fgClr>
            <a:srgbClr val="FFFF00"/>
          </a:fgClr>
          <a:bgClr>
            <a:schemeClr val="bg1"/>
          </a:bgClr>
        </a:patt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2C1A6E-0815-4D04-9C5B-761B5212C998}" type="datetimeFigureOut">
              <a:rPr lang="zh-CN" altLang="en-US" smtClean="0"/>
              <a:t>2016/6/16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9A3F14-685D-43D9-B0F3-EC9367F6733C}" type="slidenum">
              <a:rPr lang="zh-CN" altLang="en-US" smtClean="0"/>
              <a:t>‹#›</a:t>
            </a:fld>
            <a:endParaRPr lang="zh-CN" altLang="en-US"/>
          </a:p>
        </p:txBody>
      </p:sp>
      <p:sp>
        <p:nvSpPr>
          <p:cNvPr id="7" name="矩形 6"/>
          <p:cNvSpPr/>
          <p:nvPr userDrawn="1"/>
        </p:nvSpPr>
        <p:spPr>
          <a:xfrm>
            <a:off x="0" y="1"/>
            <a:ext cx="12192000" cy="12317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userDrawn="1"/>
        </p:nvCxnSpPr>
        <p:spPr>
          <a:xfrm>
            <a:off x="0" y="1231746"/>
            <a:ext cx="12192000" cy="0"/>
          </a:xfrm>
          <a:prstGeom prst="line">
            <a:avLst/>
          </a:prstGeom>
          <a:ln w="76200">
            <a:solidFill>
              <a:srgbClr val="FFFF00"/>
            </a:solidFill>
          </a:ln>
          <a:effectLst>
            <a:glow rad="228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279889" y="53866"/>
            <a:ext cx="838095" cy="1104762"/>
          </a:xfrm>
          <a:prstGeom prst="rect">
            <a:avLst/>
          </a:prstGeom>
          <a:effectLst/>
        </p:spPr>
      </p:pic>
    </p:spTree>
    <p:extLst>
      <p:ext uri="{BB962C8B-B14F-4D97-AF65-F5344CB8AC3E}">
        <p14:creationId xmlns:p14="http://schemas.microsoft.com/office/powerpoint/2010/main" val="12118721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6.jpg"/><Relationship Id="rId5" Type="http://schemas.openxmlformats.org/officeDocument/2006/relationships/image" Target="../media/image25.emf"/><Relationship Id="rId4" Type="http://schemas.openxmlformats.org/officeDocument/2006/relationships/package" Target="../embeddings/Microsoft_Visio___2.vsdx"/></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image" Target="../media/image30.gif"/><Relationship Id="rId4" Type="http://schemas.openxmlformats.org/officeDocument/2006/relationships/image" Target="../media/image29.gif"/></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image" Target="../media/image37.png"/><Relationship Id="rId7" Type="http://schemas.openxmlformats.org/officeDocument/2006/relationships/package" Target="../embeddings/Microsoft_Visio___4.vsdx"/><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5.emf"/><Relationship Id="rId5" Type="http://schemas.openxmlformats.org/officeDocument/2006/relationships/package" Target="../embeddings/Microsoft_Visio___3.vsdx"/><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hyperlink" Target="file:///E:\&#27605;&#19994;&#35774;&#35745;-&#29616;&#22330;&#31572;&#36777;\&#28504;&#20256;&#36229;&#27605;&#19994;&#31572;&#36777;-2016-6-16-0-32\video\usb&#25668;&#20687;&#22836;&#22270;&#20687;&#35782;&#21035;.mp4" TargetMode="External"/><Relationship Id="rId2" Type="http://schemas.openxmlformats.org/officeDocument/2006/relationships/hyperlink" Target="file:///E:\&#27605;&#19994;&#35774;&#35745;-&#29616;&#22330;&#31572;&#36777;\&#28504;&#20256;&#36229;&#27605;&#19994;&#31572;&#36777;-2016-6-16-0-32\video\&#26412;&#22320;&#22270;&#29255;&#35782;&#21035;.mp4" TargetMode="Externa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14.emf"/><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gif"/></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4.jpeg"/><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19.emf"/><Relationship Id="rId4" Type="http://schemas.openxmlformats.org/officeDocument/2006/relationships/image" Target="../media/image20.png"/><Relationship Id="rId9" Type="http://schemas.openxmlformats.org/officeDocument/2006/relationships/package" Target="../embeddings/Microsoft_Visio___1.vsdx"/></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10">
          <a:fgClr>
            <a:srgbClr val="FFFF00"/>
          </a:fgClr>
          <a:bgClr>
            <a:schemeClr val="bg1"/>
          </a:bgClr>
        </a:pattFill>
        <a:effectLst/>
      </p:bgPr>
    </p:bg>
    <p:spTree>
      <p:nvGrpSpPr>
        <p:cNvPr id="1" name=""/>
        <p:cNvGrpSpPr/>
        <p:nvPr/>
      </p:nvGrpSpPr>
      <p:grpSpPr>
        <a:xfrm>
          <a:off x="0" y="0"/>
          <a:ext cx="0" cy="0"/>
          <a:chOff x="0" y="0"/>
          <a:chExt cx="0" cy="0"/>
        </a:xfrm>
      </p:grpSpPr>
      <p:grpSp>
        <p:nvGrpSpPr>
          <p:cNvPr id="8" name="组合 7"/>
          <p:cNvGrpSpPr/>
          <p:nvPr/>
        </p:nvGrpSpPr>
        <p:grpSpPr>
          <a:xfrm>
            <a:off x="574827" y="4401691"/>
            <a:ext cx="882812" cy="898415"/>
            <a:chOff x="1031277" y="5180856"/>
            <a:chExt cx="552450" cy="552450"/>
          </a:xfrm>
        </p:grpSpPr>
        <p:sp>
          <p:nvSpPr>
            <p:cNvPr id="9" name="椭圆 8"/>
            <p:cNvSpPr/>
            <p:nvPr/>
          </p:nvSpPr>
          <p:spPr>
            <a:xfrm>
              <a:off x="1031277" y="5180856"/>
              <a:ext cx="552450" cy="5524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4"/>
            <p:cNvSpPr/>
            <p:nvPr/>
          </p:nvSpPr>
          <p:spPr>
            <a:xfrm flipH="1">
              <a:off x="1130571" y="5313444"/>
              <a:ext cx="328603" cy="249173"/>
            </a:xfrm>
            <a:custGeom>
              <a:avLst/>
              <a:gdLst/>
              <a:ahLst/>
              <a:cxnLst/>
              <a:rect l="l" t="t" r="r" b="b"/>
              <a:pathLst>
                <a:path w="852601" h="862013">
                  <a:moveTo>
                    <a:pt x="339688" y="551599"/>
                  </a:moveTo>
                  <a:cubicBezTo>
                    <a:pt x="336200" y="550660"/>
                    <a:pt x="332712" y="552270"/>
                    <a:pt x="329224" y="555624"/>
                  </a:cubicBezTo>
                  <a:lnTo>
                    <a:pt x="318760" y="571723"/>
                  </a:lnTo>
                  <a:cubicBezTo>
                    <a:pt x="317687" y="576955"/>
                    <a:pt x="320907" y="582723"/>
                    <a:pt x="322785" y="587017"/>
                  </a:cubicBezTo>
                  <a:cubicBezTo>
                    <a:pt x="324663" y="591310"/>
                    <a:pt x="331370" y="593322"/>
                    <a:pt x="330029" y="597481"/>
                  </a:cubicBezTo>
                  <a:cubicBezTo>
                    <a:pt x="328687" y="601641"/>
                    <a:pt x="318894" y="606739"/>
                    <a:pt x="314735" y="611971"/>
                  </a:cubicBezTo>
                  <a:cubicBezTo>
                    <a:pt x="310576" y="617202"/>
                    <a:pt x="308563" y="620288"/>
                    <a:pt x="303465" y="629679"/>
                  </a:cubicBezTo>
                  <a:cubicBezTo>
                    <a:pt x="298368" y="639070"/>
                    <a:pt x="292062" y="654230"/>
                    <a:pt x="284147" y="668317"/>
                  </a:cubicBezTo>
                  <a:cubicBezTo>
                    <a:pt x="276232" y="682403"/>
                    <a:pt x="261340" y="698637"/>
                    <a:pt x="255974" y="714199"/>
                  </a:cubicBezTo>
                  <a:cubicBezTo>
                    <a:pt x="250607" y="729762"/>
                    <a:pt x="252754" y="745727"/>
                    <a:pt x="251949" y="761691"/>
                  </a:cubicBezTo>
                  <a:cubicBezTo>
                    <a:pt x="251144" y="777656"/>
                    <a:pt x="252351" y="796036"/>
                    <a:pt x="251143" y="809989"/>
                  </a:cubicBezTo>
                  <a:cubicBezTo>
                    <a:pt x="249937" y="823941"/>
                    <a:pt x="245778" y="837357"/>
                    <a:pt x="244705" y="845406"/>
                  </a:cubicBezTo>
                  <a:cubicBezTo>
                    <a:pt x="243631" y="853456"/>
                    <a:pt x="243095" y="855603"/>
                    <a:pt x="244705" y="858286"/>
                  </a:cubicBezTo>
                  <a:cubicBezTo>
                    <a:pt x="245509" y="859627"/>
                    <a:pt x="245945" y="860298"/>
                    <a:pt x="247169" y="860701"/>
                  </a:cubicBezTo>
                  <a:lnTo>
                    <a:pt x="254364" y="861506"/>
                  </a:lnTo>
                  <a:cubicBezTo>
                    <a:pt x="262279" y="862042"/>
                    <a:pt x="277305" y="862310"/>
                    <a:pt x="292196" y="861506"/>
                  </a:cubicBezTo>
                  <a:cubicBezTo>
                    <a:pt x="307088" y="860701"/>
                    <a:pt x="333115" y="857749"/>
                    <a:pt x="343713" y="856676"/>
                  </a:cubicBezTo>
                  <a:cubicBezTo>
                    <a:pt x="343747" y="856684"/>
                    <a:pt x="352708" y="858681"/>
                    <a:pt x="355787" y="855066"/>
                  </a:cubicBezTo>
                  <a:cubicBezTo>
                    <a:pt x="358873" y="851443"/>
                    <a:pt x="361288" y="845675"/>
                    <a:pt x="362227" y="834943"/>
                  </a:cubicBezTo>
                  <a:cubicBezTo>
                    <a:pt x="363166" y="824210"/>
                    <a:pt x="363568" y="808110"/>
                    <a:pt x="361422" y="790670"/>
                  </a:cubicBezTo>
                  <a:cubicBezTo>
                    <a:pt x="359275" y="773229"/>
                    <a:pt x="352299" y="754313"/>
                    <a:pt x="349348" y="730298"/>
                  </a:cubicBezTo>
                  <a:cubicBezTo>
                    <a:pt x="346396" y="706284"/>
                    <a:pt x="344786" y="666439"/>
                    <a:pt x="343713" y="646584"/>
                  </a:cubicBezTo>
                  <a:cubicBezTo>
                    <a:pt x="342640" y="626728"/>
                    <a:pt x="342505" y="619886"/>
                    <a:pt x="342908" y="611166"/>
                  </a:cubicBezTo>
                  <a:cubicBezTo>
                    <a:pt x="343310" y="602446"/>
                    <a:pt x="343713" y="600299"/>
                    <a:pt x="346128" y="594262"/>
                  </a:cubicBezTo>
                  <a:cubicBezTo>
                    <a:pt x="348543" y="588224"/>
                    <a:pt x="356727" y="580443"/>
                    <a:pt x="357397" y="574942"/>
                  </a:cubicBezTo>
                  <a:cubicBezTo>
                    <a:pt x="358068" y="569442"/>
                    <a:pt x="353104" y="565149"/>
                    <a:pt x="350153" y="561258"/>
                  </a:cubicBezTo>
                  <a:close/>
                  <a:moveTo>
                    <a:pt x="287206" y="507649"/>
                  </a:moveTo>
                  <a:cubicBezTo>
                    <a:pt x="299226" y="561742"/>
                    <a:pt x="284201" y="574621"/>
                    <a:pt x="274326" y="617123"/>
                  </a:cubicBezTo>
                  <a:cubicBezTo>
                    <a:pt x="272445" y="626330"/>
                    <a:pt x="270907" y="639718"/>
                    <a:pt x="269556" y="655910"/>
                  </a:cubicBezTo>
                  <a:cubicBezTo>
                    <a:pt x="284442" y="632717"/>
                    <a:pt x="299146" y="601494"/>
                    <a:pt x="316184" y="596515"/>
                  </a:cubicBezTo>
                  <a:cubicBezTo>
                    <a:pt x="314038" y="589217"/>
                    <a:pt x="305451" y="583528"/>
                    <a:pt x="306524" y="574621"/>
                  </a:cubicBezTo>
                  <a:cubicBezTo>
                    <a:pt x="307147" y="563679"/>
                    <a:pt x="314405" y="554950"/>
                    <a:pt x="319949" y="545622"/>
                  </a:cubicBezTo>
                  <a:cubicBezTo>
                    <a:pt x="307786" y="539695"/>
                    <a:pt x="298568" y="525281"/>
                    <a:pt x="287206" y="507649"/>
                  </a:cubicBezTo>
                  <a:close/>
                  <a:moveTo>
                    <a:pt x="264023" y="488330"/>
                  </a:moveTo>
                  <a:cubicBezTo>
                    <a:pt x="251143" y="497345"/>
                    <a:pt x="249856" y="517952"/>
                    <a:pt x="240841" y="523104"/>
                  </a:cubicBezTo>
                  <a:cubicBezTo>
                    <a:pt x="177304" y="542852"/>
                    <a:pt x="103463" y="578055"/>
                    <a:pt x="46365" y="613259"/>
                  </a:cubicBezTo>
                  <a:cubicBezTo>
                    <a:pt x="17601" y="630002"/>
                    <a:pt x="12021" y="649320"/>
                    <a:pt x="6440" y="682806"/>
                  </a:cubicBezTo>
                  <a:lnTo>
                    <a:pt x="0" y="793568"/>
                  </a:lnTo>
                  <a:cubicBezTo>
                    <a:pt x="60532" y="849807"/>
                    <a:pt x="154551" y="840362"/>
                    <a:pt x="230537" y="859252"/>
                  </a:cubicBezTo>
                  <a:cubicBezTo>
                    <a:pt x="242128" y="755359"/>
                    <a:pt x="233113" y="597374"/>
                    <a:pt x="265311" y="542422"/>
                  </a:cubicBezTo>
                  <a:close/>
                  <a:moveTo>
                    <a:pt x="473953" y="438101"/>
                  </a:moveTo>
                  <a:cubicBezTo>
                    <a:pt x="449999" y="476765"/>
                    <a:pt x="395188" y="525303"/>
                    <a:pt x="351750" y="542487"/>
                  </a:cubicBezTo>
                  <a:cubicBezTo>
                    <a:pt x="364570" y="553524"/>
                    <a:pt x="369815" y="566569"/>
                    <a:pt x="371564" y="577519"/>
                  </a:cubicBezTo>
                  <a:cubicBezTo>
                    <a:pt x="371510" y="588305"/>
                    <a:pt x="363407" y="591042"/>
                    <a:pt x="359329" y="597803"/>
                  </a:cubicBezTo>
                  <a:cubicBezTo>
                    <a:pt x="364928" y="652187"/>
                    <a:pt x="355161" y="701683"/>
                    <a:pt x="373271" y="759858"/>
                  </a:cubicBezTo>
                  <a:cubicBezTo>
                    <a:pt x="382583" y="726860"/>
                    <a:pt x="394118" y="694072"/>
                    <a:pt x="406981" y="659624"/>
                  </a:cubicBezTo>
                  <a:cubicBezTo>
                    <a:pt x="434458" y="598661"/>
                    <a:pt x="476100" y="510653"/>
                    <a:pt x="473953" y="438101"/>
                  </a:cubicBezTo>
                  <a:close/>
                  <a:moveTo>
                    <a:pt x="444331" y="425221"/>
                  </a:moveTo>
                  <a:cubicBezTo>
                    <a:pt x="417365" y="457420"/>
                    <a:pt x="365446" y="490423"/>
                    <a:pt x="342908" y="490423"/>
                  </a:cubicBezTo>
                  <a:cubicBezTo>
                    <a:pt x="312722" y="489752"/>
                    <a:pt x="309100" y="473787"/>
                    <a:pt x="292196" y="465469"/>
                  </a:cubicBezTo>
                  <a:cubicBezTo>
                    <a:pt x="308026" y="468152"/>
                    <a:pt x="323455" y="474056"/>
                    <a:pt x="339687" y="473519"/>
                  </a:cubicBezTo>
                  <a:cubicBezTo>
                    <a:pt x="376180" y="473116"/>
                    <a:pt x="416695" y="446955"/>
                    <a:pt x="444331" y="425221"/>
                  </a:cubicBezTo>
                  <a:close/>
                  <a:moveTo>
                    <a:pt x="488121" y="409767"/>
                  </a:moveTo>
                  <a:cubicBezTo>
                    <a:pt x="533198" y="465576"/>
                    <a:pt x="410846" y="692681"/>
                    <a:pt x="376072" y="855388"/>
                  </a:cubicBezTo>
                  <a:cubicBezTo>
                    <a:pt x="489409" y="838216"/>
                    <a:pt x="600169" y="850665"/>
                    <a:pt x="716082" y="803871"/>
                  </a:cubicBezTo>
                  <a:cubicBezTo>
                    <a:pt x="761588" y="800437"/>
                    <a:pt x="808382" y="816321"/>
                    <a:pt x="852601" y="793568"/>
                  </a:cubicBezTo>
                  <a:cubicBezTo>
                    <a:pt x="845303" y="743338"/>
                    <a:pt x="867627" y="646745"/>
                    <a:pt x="772750" y="588788"/>
                  </a:cubicBezTo>
                  <a:cubicBezTo>
                    <a:pt x="729391" y="552726"/>
                    <a:pt x="648681" y="519241"/>
                    <a:pt x="565395" y="492193"/>
                  </a:cubicBezTo>
                  <a:cubicBezTo>
                    <a:pt x="534486" y="468582"/>
                    <a:pt x="515167" y="433379"/>
                    <a:pt x="488121" y="409767"/>
                  </a:cubicBezTo>
                  <a:close/>
                  <a:moveTo>
                    <a:pt x="314467" y="207"/>
                  </a:moveTo>
                  <a:cubicBezTo>
                    <a:pt x="302302" y="922"/>
                    <a:pt x="297652" y="4142"/>
                    <a:pt x="285488" y="8794"/>
                  </a:cubicBezTo>
                  <a:cubicBezTo>
                    <a:pt x="273325" y="13444"/>
                    <a:pt x="253826" y="20241"/>
                    <a:pt x="241485" y="28112"/>
                  </a:cubicBezTo>
                  <a:cubicBezTo>
                    <a:pt x="229142" y="35983"/>
                    <a:pt x="220377" y="43853"/>
                    <a:pt x="211433" y="56017"/>
                  </a:cubicBezTo>
                  <a:cubicBezTo>
                    <a:pt x="202489" y="68180"/>
                    <a:pt x="193724" y="87320"/>
                    <a:pt x="187821" y="101095"/>
                  </a:cubicBezTo>
                  <a:cubicBezTo>
                    <a:pt x="181919" y="114868"/>
                    <a:pt x="176194" y="121665"/>
                    <a:pt x="176015" y="138658"/>
                  </a:cubicBezTo>
                  <a:cubicBezTo>
                    <a:pt x="175837" y="155652"/>
                    <a:pt x="182813" y="191249"/>
                    <a:pt x="186748" y="203055"/>
                  </a:cubicBezTo>
                  <a:lnTo>
                    <a:pt x="187520" y="204007"/>
                  </a:lnTo>
                  <a:lnTo>
                    <a:pt x="191027" y="223887"/>
                  </a:lnTo>
                  <a:cubicBezTo>
                    <a:pt x="185407" y="222374"/>
                    <a:pt x="182724" y="232570"/>
                    <a:pt x="184333" y="241693"/>
                  </a:cubicBezTo>
                  <a:cubicBezTo>
                    <a:pt x="185943" y="250815"/>
                    <a:pt x="196139" y="265841"/>
                    <a:pt x="198822" y="277111"/>
                  </a:cubicBezTo>
                  <a:cubicBezTo>
                    <a:pt x="201505" y="288380"/>
                    <a:pt x="200298" y="299113"/>
                    <a:pt x="200432" y="309308"/>
                  </a:cubicBezTo>
                  <a:cubicBezTo>
                    <a:pt x="200566" y="319505"/>
                    <a:pt x="198285" y="331579"/>
                    <a:pt x="199627" y="338286"/>
                  </a:cubicBezTo>
                  <a:cubicBezTo>
                    <a:pt x="200969" y="344995"/>
                    <a:pt x="205128" y="346739"/>
                    <a:pt x="208482" y="349556"/>
                  </a:cubicBezTo>
                  <a:cubicBezTo>
                    <a:pt x="211836" y="352373"/>
                    <a:pt x="218275" y="343385"/>
                    <a:pt x="219751" y="355191"/>
                  </a:cubicBezTo>
                  <a:cubicBezTo>
                    <a:pt x="221227" y="366997"/>
                    <a:pt x="229008" y="395036"/>
                    <a:pt x="236655" y="410733"/>
                  </a:cubicBezTo>
                  <a:cubicBezTo>
                    <a:pt x="244301" y="426429"/>
                    <a:pt x="259999" y="439845"/>
                    <a:pt x="265633" y="449370"/>
                  </a:cubicBezTo>
                  <a:cubicBezTo>
                    <a:pt x="271268" y="458895"/>
                    <a:pt x="266438" y="460372"/>
                    <a:pt x="270463" y="467884"/>
                  </a:cubicBezTo>
                  <a:cubicBezTo>
                    <a:pt x="274487" y="475397"/>
                    <a:pt x="281330" y="484118"/>
                    <a:pt x="289781" y="494447"/>
                  </a:cubicBezTo>
                  <a:cubicBezTo>
                    <a:pt x="298233" y="504778"/>
                    <a:pt x="311246" y="524097"/>
                    <a:pt x="321175" y="529866"/>
                  </a:cubicBezTo>
                  <a:cubicBezTo>
                    <a:pt x="331102" y="535634"/>
                    <a:pt x="333383" y="536305"/>
                    <a:pt x="349348" y="529061"/>
                  </a:cubicBezTo>
                  <a:cubicBezTo>
                    <a:pt x="365312" y="521816"/>
                    <a:pt x="399657" y="499680"/>
                    <a:pt x="416963" y="486398"/>
                  </a:cubicBezTo>
                  <a:cubicBezTo>
                    <a:pt x="434270" y="473116"/>
                    <a:pt x="444331" y="459298"/>
                    <a:pt x="453186" y="449370"/>
                  </a:cubicBezTo>
                  <a:cubicBezTo>
                    <a:pt x="462041" y="439443"/>
                    <a:pt x="466601" y="434746"/>
                    <a:pt x="470089" y="426831"/>
                  </a:cubicBezTo>
                  <a:cubicBezTo>
                    <a:pt x="473577" y="418917"/>
                    <a:pt x="471968" y="409526"/>
                    <a:pt x="474115" y="401878"/>
                  </a:cubicBezTo>
                  <a:cubicBezTo>
                    <a:pt x="476261" y="394231"/>
                    <a:pt x="480688" y="390341"/>
                    <a:pt x="482969" y="380949"/>
                  </a:cubicBezTo>
                  <a:cubicBezTo>
                    <a:pt x="485249" y="371558"/>
                    <a:pt x="484847" y="352373"/>
                    <a:pt x="487799" y="345532"/>
                  </a:cubicBezTo>
                  <a:cubicBezTo>
                    <a:pt x="490750" y="338689"/>
                    <a:pt x="496788" y="343787"/>
                    <a:pt x="500678" y="339897"/>
                  </a:cubicBezTo>
                  <a:cubicBezTo>
                    <a:pt x="504569" y="336006"/>
                    <a:pt x="508996" y="331177"/>
                    <a:pt x="511142" y="322188"/>
                  </a:cubicBezTo>
                  <a:cubicBezTo>
                    <a:pt x="513289" y="313199"/>
                    <a:pt x="511947" y="299515"/>
                    <a:pt x="513557" y="285965"/>
                  </a:cubicBezTo>
                  <a:cubicBezTo>
                    <a:pt x="515167" y="272415"/>
                    <a:pt x="520131" y="252425"/>
                    <a:pt x="520801" y="240888"/>
                  </a:cubicBezTo>
                  <a:cubicBezTo>
                    <a:pt x="521473" y="229350"/>
                    <a:pt x="520131" y="222508"/>
                    <a:pt x="517582" y="216739"/>
                  </a:cubicBezTo>
                  <a:lnTo>
                    <a:pt x="505508" y="206274"/>
                  </a:lnTo>
                  <a:cubicBezTo>
                    <a:pt x="501482" y="205872"/>
                    <a:pt x="496788" y="209897"/>
                    <a:pt x="493433" y="214324"/>
                  </a:cubicBezTo>
                  <a:cubicBezTo>
                    <a:pt x="490893" y="217677"/>
                    <a:pt x="489661" y="229032"/>
                    <a:pt x="487525" y="232413"/>
                  </a:cubicBezTo>
                  <a:lnTo>
                    <a:pt x="486770" y="223363"/>
                  </a:lnTo>
                  <a:lnTo>
                    <a:pt x="488165" y="195462"/>
                  </a:lnTo>
                  <a:lnTo>
                    <a:pt x="490482" y="198762"/>
                  </a:lnTo>
                  <a:cubicBezTo>
                    <a:pt x="492986" y="200550"/>
                    <a:pt x="494238" y="195185"/>
                    <a:pt x="496921" y="194469"/>
                  </a:cubicBezTo>
                  <a:cubicBezTo>
                    <a:pt x="499604" y="193754"/>
                    <a:pt x="503002" y="193217"/>
                    <a:pt x="506581" y="194469"/>
                  </a:cubicBezTo>
                  <a:cubicBezTo>
                    <a:pt x="510158" y="195721"/>
                    <a:pt x="516419" y="202876"/>
                    <a:pt x="518386" y="201981"/>
                  </a:cubicBezTo>
                  <a:cubicBezTo>
                    <a:pt x="519370" y="201534"/>
                    <a:pt x="519370" y="200774"/>
                    <a:pt x="519124" y="198896"/>
                  </a:cubicBezTo>
                  <a:lnTo>
                    <a:pt x="518386" y="189102"/>
                  </a:lnTo>
                  <a:cubicBezTo>
                    <a:pt x="518391" y="189053"/>
                    <a:pt x="521603" y="159753"/>
                    <a:pt x="518386" y="142952"/>
                  </a:cubicBezTo>
                  <a:cubicBezTo>
                    <a:pt x="515167" y="126137"/>
                    <a:pt x="506760" y="103778"/>
                    <a:pt x="499068" y="88215"/>
                  </a:cubicBezTo>
                  <a:cubicBezTo>
                    <a:pt x="491376" y="72652"/>
                    <a:pt x="479213" y="57627"/>
                    <a:pt x="472236" y="49577"/>
                  </a:cubicBezTo>
                  <a:cubicBezTo>
                    <a:pt x="465260" y="41528"/>
                    <a:pt x="466154" y="44211"/>
                    <a:pt x="457210" y="39918"/>
                  </a:cubicBezTo>
                  <a:cubicBezTo>
                    <a:pt x="448266" y="35625"/>
                    <a:pt x="435030" y="29722"/>
                    <a:pt x="418572" y="23818"/>
                  </a:cubicBezTo>
                  <a:cubicBezTo>
                    <a:pt x="402117" y="17916"/>
                    <a:pt x="375821" y="8435"/>
                    <a:pt x="358470" y="4500"/>
                  </a:cubicBezTo>
                  <a:cubicBezTo>
                    <a:pt x="341118" y="564"/>
                    <a:pt x="326630" y="-509"/>
                    <a:pt x="314467" y="20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6" tIns="34294" rIns="68586" bIns="34294" rtlCol="0" anchor="ctr"/>
            <a:lstStyle/>
            <a:p>
              <a:pPr algn="ctr" defTabSz="685846"/>
              <a:endParaRPr lang="en-US" dirty="0">
                <a:solidFill>
                  <a:schemeClr val="tx1"/>
                </a:solidFill>
                <a:latin typeface="微软雅黑" panose="020B0503020204020204" pitchFamily="34" charset="-122"/>
              </a:endParaRPr>
            </a:p>
          </p:txBody>
        </p:sp>
      </p:grpSp>
      <p:grpSp>
        <p:nvGrpSpPr>
          <p:cNvPr id="11" name="组合 10"/>
          <p:cNvGrpSpPr/>
          <p:nvPr/>
        </p:nvGrpSpPr>
        <p:grpSpPr>
          <a:xfrm>
            <a:off x="7415754" y="4401691"/>
            <a:ext cx="891155" cy="898415"/>
            <a:chOff x="3937978" y="5180856"/>
            <a:chExt cx="552450" cy="552450"/>
          </a:xfrm>
        </p:grpSpPr>
        <p:sp>
          <p:nvSpPr>
            <p:cNvPr id="12" name="椭圆 11"/>
            <p:cNvSpPr/>
            <p:nvPr/>
          </p:nvSpPr>
          <p:spPr>
            <a:xfrm>
              <a:off x="3937978" y="5180856"/>
              <a:ext cx="552450" cy="55245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Group 38"/>
            <p:cNvGrpSpPr/>
            <p:nvPr/>
          </p:nvGrpSpPr>
          <p:grpSpPr>
            <a:xfrm>
              <a:off x="4022991" y="5324161"/>
              <a:ext cx="348415" cy="247981"/>
              <a:chOff x="5326857" y="2779521"/>
              <a:chExt cx="2283619" cy="2167129"/>
            </a:xfrm>
            <a:solidFill>
              <a:schemeClr val="bg1"/>
            </a:solidFill>
          </p:grpSpPr>
          <p:sp>
            <p:nvSpPr>
              <p:cNvPr id="14" name="Freeform 45"/>
              <p:cNvSpPr/>
              <p:nvPr/>
            </p:nvSpPr>
            <p:spPr>
              <a:xfrm>
                <a:off x="5326857" y="3228975"/>
                <a:ext cx="1147085" cy="1083469"/>
              </a:xfrm>
              <a:custGeom>
                <a:avLst/>
                <a:gdLst>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990798 h 1083469"/>
                  <a:gd name="connsiteX6" fmla="*/ 186985 w 1147085"/>
                  <a:gd name="connsiteY6" fmla="*/ 1011445 h 1083469"/>
                  <a:gd name="connsiteX7" fmla="*/ 977729 w 1147085"/>
                  <a:gd name="connsiteY7" fmla="*/ 857154 h 1083469"/>
                  <a:gd name="connsiteX8" fmla="*/ 977729 w 1147085"/>
                  <a:gd name="connsiteY8" fmla="*/ 916854 h 1083469"/>
                  <a:gd name="connsiteX9" fmla="*/ 123825 w 1147085"/>
                  <a:gd name="connsiteY9" fmla="*/ 1083469 h 1083469"/>
                  <a:gd name="connsiteX10" fmla="*/ 0 w 1147085"/>
                  <a:gd name="connsiteY10" fmla="*/ 114300 h 1083469"/>
                  <a:gd name="connsiteX11" fmla="*/ 1090612 w 1147085"/>
                  <a:gd name="connsiteY11" fmla="*/ 0 h 1083469"/>
                  <a:gd name="connsiteX0" fmla="*/ 1090612 w 1147085"/>
                  <a:gd name="connsiteY0" fmla="*/ 0 h 1083469"/>
                  <a:gd name="connsiteX1" fmla="*/ 1147085 w 1147085"/>
                  <a:gd name="connsiteY1" fmla="*/ 460567 h 1083469"/>
                  <a:gd name="connsiteX2" fmla="*/ 1078295 w 1147085"/>
                  <a:gd name="connsiteY2" fmla="*/ 504743 h 1083469"/>
                  <a:gd name="connsiteX3" fmla="*/ 1025237 w 1147085"/>
                  <a:gd name="connsiteY3" fmla="*/ 72025 h 1083469"/>
                  <a:gd name="connsiteX4" fmla="*/ 79622 w 1147085"/>
                  <a:gd name="connsiteY4" fmla="*/ 171129 h 1083469"/>
                  <a:gd name="connsiteX5" fmla="*/ 186985 w 1147085"/>
                  <a:gd name="connsiteY5" fmla="*/ 1011445 h 1083469"/>
                  <a:gd name="connsiteX6" fmla="*/ 977729 w 1147085"/>
                  <a:gd name="connsiteY6" fmla="*/ 857154 h 1083469"/>
                  <a:gd name="connsiteX7" fmla="*/ 977729 w 1147085"/>
                  <a:gd name="connsiteY7" fmla="*/ 916854 h 1083469"/>
                  <a:gd name="connsiteX8" fmla="*/ 123825 w 1147085"/>
                  <a:gd name="connsiteY8" fmla="*/ 1083469 h 1083469"/>
                  <a:gd name="connsiteX9" fmla="*/ 0 w 1147085"/>
                  <a:gd name="connsiteY9" fmla="*/ 114300 h 1083469"/>
                  <a:gd name="connsiteX10" fmla="*/ 1090612 w 1147085"/>
                  <a:gd name="connsiteY10" fmla="*/ 0 h 108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7085" h="1083469">
                    <a:moveTo>
                      <a:pt x="1090612" y="0"/>
                    </a:moveTo>
                    <a:lnTo>
                      <a:pt x="1147085" y="460567"/>
                    </a:lnTo>
                    <a:cubicBezTo>
                      <a:pt x="1121629" y="471368"/>
                      <a:pt x="1098257" y="486098"/>
                      <a:pt x="1078295" y="504743"/>
                    </a:cubicBezTo>
                    <a:lnTo>
                      <a:pt x="1025237" y="72025"/>
                    </a:lnTo>
                    <a:lnTo>
                      <a:pt x="79622" y="171129"/>
                    </a:lnTo>
                    <a:lnTo>
                      <a:pt x="186985" y="1011445"/>
                    </a:lnTo>
                    <a:lnTo>
                      <a:pt x="977729" y="857154"/>
                    </a:lnTo>
                    <a:lnTo>
                      <a:pt x="977729" y="916854"/>
                    </a:lnTo>
                    <a:lnTo>
                      <a:pt x="123825" y="1083469"/>
                    </a:lnTo>
                    <a:lnTo>
                      <a:pt x="0" y="114300"/>
                    </a:lnTo>
                    <a:lnTo>
                      <a:pt x="1090612"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20"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5" name="Oval 23"/>
              <p:cNvSpPr/>
              <p:nvPr/>
            </p:nvSpPr>
            <p:spPr bwMode="auto">
              <a:xfrm>
                <a:off x="5472973" y="4217016"/>
                <a:ext cx="831613" cy="515322"/>
              </a:xfrm>
              <a:custGeom>
                <a:avLst/>
                <a:gdLst/>
                <a:ahLst/>
                <a:cxnLst/>
                <a:rect l="l" t="t" r="r" b="b"/>
                <a:pathLst>
                  <a:path w="831613" h="515322">
                    <a:moveTo>
                      <a:pt x="656506" y="0"/>
                    </a:moveTo>
                    <a:cubicBezTo>
                      <a:pt x="722980" y="12459"/>
                      <a:pt x="782484" y="33487"/>
                      <a:pt x="831613" y="60220"/>
                    </a:cubicBezTo>
                    <a:lnTo>
                      <a:pt x="831613" y="156807"/>
                    </a:lnTo>
                    <a:lnTo>
                      <a:pt x="790343" y="156807"/>
                    </a:lnTo>
                    <a:cubicBezTo>
                      <a:pt x="689578" y="156807"/>
                      <a:pt x="607892" y="247187"/>
                      <a:pt x="607892" y="358678"/>
                    </a:cubicBezTo>
                    <a:cubicBezTo>
                      <a:pt x="607892" y="412735"/>
                      <a:pt x="627095" y="461830"/>
                      <a:pt x="658968" y="497546"/>
                    </a:cubicBezTo>
                    <a:cubicBezTo>
                      <a:pt x="605816" y="509342"/>
                      <a:pt x="548050" y="515322"/>
                      <a:pt x="487726" y="515322"/>
                    </a:cubicBezTo>
                    <a:cubicBezTo>
                      <a:pt x="218362" y="515322"/>
                      <a:pt x="0" y="396081"/>
                      <a:pt x="0" y="248990"/>
                    </a:cubicBezTo>
                    <a:cubicBezTo>
                      <a:pt x="0" y="198934"/>
                      <a:pt x="25288" y="152104"/>
                      <a:pt x="70263" y="113194"/>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20"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6" name="Rounded Rectangle 13"/>
              <p:cNvSpPr/>
              <p:nvPr/>
            </p:nvSpPr>
            <p:spPr bwMode="auto">
              <a:xfrm>
                <a:off x="6127748" y="3705225"/>
                <a:ext cx="1375518" cy="1241425"/>
              </a:xfrm>
              <a:custGeom>
                <a:avLst/>
                <a:gdLst/>
                <a:ahLst/>
                <a:cxnLst/>
                <a:rect l="l" t="t" r="r" b="b"/>
                <a:pathLst>
                  <a:path w="1375518" h="1241425">
                    <a:moveTo>
                      <a:pt x="880211" y="0"/>
                    </a:moveTo>
                    <a:lnTo>
                      <a:pt x="1125002" y="0"/>
                    </a:lnTo>
                    <a:cubicBezTo>
                      <a:pt x="1202113" y="0"/>
                      <a:pt x="1271265" y="34077"/>
                      <a:pt x="1317403" y="88704"/>
                    </a:cubicBezTo>
                    <a:cubicBezTo>
                      <a:pt x="1244331" y="103169"/>
                      <a:pt x="1190628" y="168346"/>
                      <a:pt x="1190628" y="246066"/>
                    </a:cubicBezTo>
                    <a:lnTo>
                      <a:pt x="1190628" y="708029"/>
                    </a:lnTo>
                    <a:lnTo>
                      <a:pt x="929175" y="708029"/>
                    </a:lnTo>
                    <a:lnTo>
                      <a:pt x="803618" y="172438"/>
                    </a:lnTo>
                    <a:close/>
                    <a:moveTo>
                      <a:pt x="481554" y="0"/>
                    </a:moveTo>
                    <a:lnTo>
                      <a:pt x="726347" y="0"/>
                    </a:lnTo>
                    <a:lnTo>
                      <a:pt x="802940" y="172436"/>
                    </a:lnTo>
                    <a:lnTo>
                      <a:pt x="674361" y="720915"/>
                    </a:lnTo>
                    <a:cubicBezTo>
                      <a:pt x="614856" y="745801"/>
                      <a:pt x="573090" y="804586"/>
                      <a:pt x="573090" y="873128"/>
                    </a:cubicBezTo>
                    <a:cubicBezTo>
                      <a:pt x="573090" y="964310"/>
                      <a:pt x="647007" y="1038227"/>
                      <a:pt x="738189" y="1038227"/>
                    </a:cubicBezTo>
                    <a:lnTo>
                      <a:pt x="1375518" y="1038227"/>
                    </a:lnTo>
                    <a:cubicBezTo>
                      <a:pt x="1351252" y="1154299"/>
                      <a:pt x="1248302" y="1241425"/>
                      <a:pt x="1125002" y="1241425"/>
                    </a:cubicBezTo>
                    <a:lnTo>
                      <a:pt x="481554" y="1241425"/>
                    </a:lnTo>
                    <a:cubicBezTo>
                      <a:pt x="358254" y="1241425"/>
                      <a:pt x="255302" y="1154298"/>
                      <a:pt x="231037" y="1038224"/>
                    </a:cubicBezTo>
                    <a:lnTo>
                      <a:pt x="165099" y="1038224"/>
                    </a:lnTo>
                    <a:cubicBezTo>
                      <a:pt x="73917" y="1038224"/>
                      <a:pt x="0" y="964307"/>
                      <a:pt x="0" y="873125"/>
                    </a:cubicBezTo>
                    <a:cubicBezTo>
                      <a:pt x="0" y="781943"/>
                      <a:pt x="73917" y="708026"/>
                      <a:pt x="165099" y="708026"/>
                    </a:cubicBezTo>
                    <a:lnTo>
                      <a:pt x="225428" y="708026"/>
                    </a:lnTo>
                    <a:lnTo>
                      <a:pt x="225428" y="256126"/>
                    </a:lnTo>
                    <a:cubicBezTo>
                      <a:pt x="225428" y="114672"/>
                      <a:pt x="340100" y="0"/>
                      <a:pt x="481554"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20"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7" name="Oval 57"/>
              <p:cNvSpPr/>
              <p:nvPr/>
            </p:nvSpPr>
            <p:spPr bwMode="auto">
              <a:xfrm>
                <a:off x="6524623" y="2779521"/>
                <a:ext cx="835025" cy="83502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20"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18" name="Rounded Rectangle 14"/>
              <p:cNvSpPr/>
              <p:nvPr/>
            </p:nvSpPr>
            <p:spPr bwMode="auto">
              <a:xfrm>
                <a:off x="6740522" y="3829050"/>
                <a:ext cx="869954" cy="874713"/>
              </a:xfrm>
              <a:custGeom>
                <a:avLst/>
                <a:gdLst>
                  <a:gd name="connsiteX0" fmla="*/ 744540 w 869954"/>
                  <a:gd name="connsiteY0" fmla="*/ 0 h 874713"/>
                  <a:gd name="connsiteX1" fmla="*/ 869954 w 869954"/>
                  <a:gd name="connsiteY1" fmla="*/ 125414 h 874713"/>
                  <a:gd name="connsiteX2" fmla="*/ 869953 w 869954"/>
                  <a:gd name="connsiteY2" fmla="*/ 706437 h 874713"/>
                  <a:gd name="connsiteX3" fmla="*/ 869952 w 869954"/>
                  <a:gd name="connsiteY3" fmla="*/ 749299 h 874713"/>
                  <a:gd name="connsiteX4" fmla="*/ 744538 w 869954"/>
                  <a:gd name="connsiteY4" fmla="*/ 874713 h 874713"/>
                  <a:gd name="connsiteX5" fmla="*/ 125414 w 869954"/>
                  <a:gd name="connsiteY5" fmla="*/ 874712 h 874713"/>
                  <a:gd name="connsiteX6" fmla="*/ 0 w 869954"/>
                  <a:gd name="connsiteY6" fmla="*/ 749298 h 874713"/>
                  <a:gd name="connsiteX7" fmla="*/ 1 w 869954"/>
                  <a:gd name="connsiteY7" fmla="*/ 749299 h 874713"/>
                  <a:gd name="connsiteX8" fmla="*/ 125415 w 869954"/>
                  <a:gd name="connsiteY8" fmla="*/ 623885 h 874713"/>
                  <a:gd name="connsiteX9" fmla="*/ 619126 w 869954"/>
                  <a:gd name="connsiteY9" fmla="*/ 623885 h 874713"/>
                  <a:gd name="connsiteX10" fmla="*/ 619126 w 869954"/>
                  <a:gd name="connsiteY10" fmla="*/ 125414 h 874713"/>
                  <a:gd name="connsiteX11" fmla="*/ 744540 w 869954"/>
                  <a:gd name="connsiteY11" fmla="*/ 0 h 87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9954" h="874713">
                    <a:moveTo>
                      <a:pt x="744540" y="0"/>
                    </a:moveTo>
                    <a:cubicBezTo>
                      <a:pt x="813804" y="0"/>
                      <a:pt x="869954" y="56150"/>
                      <a:pt x="869954" y="125414"/>
                    </a:cubicBezTo>
                    <a:cubicBezTo>
                      <a:pt x="869954" y="319088"/>
                      <a:pt x="869953" y="512763"/>
                      <a:pt x="869953" y="706437"/>
                    </a:cubicBezTo>
                    <a:cubicBezTo>
                      <a:pt x="869953" y="720724"/>
                      <a:pt x="869952" y="735012"/>
                      <a:pt x="869952" y="749299"/>
                    </a:cubicBezTo>
                    <a:cubicBezTo>
                      <a:pt x="869952" y="818563"/>
                      <a:pt x="813802" y="874713"/>
                      <a:pt x="744538" y="874713"/>
                    </a:cubicBezTo>
                    <a:lnTo>
                      <a:pt x="125414" y="874712"/>
                    </a:lnTo>
                    <a:cubicBezTo>
                      <a:pt x="56150" y="874712"/>
                      <a:pt x="0" y="818562"/>
                      <a:pt x="0" y="749298"/>
                    </a:cubicBezTo>
                    <a:lnTo>
                      <a:pt x="1" y="749299"/>
                    </a:lnTo>
                    <a:cubicBezTo>
                      <a:pt x="1" y="680035"/>
                      <a:pt x="56151" y="623885"/>
                      <a:pt x="125415" y="623885"/>
                    </a:cubicBezTo>
                    <a:lnTo>
                      <a:pt x="619126" y="623885"/>
                    </a:lnTo>
                    <a:lnTo>
                      <a:pt x="619126" y="125414"/>
                    </a:lnTo>
                    <a:cubicBezTo>
                      <a:pt x="619126" y="56150"/>
                      <a:pt x="675276" y="0"/>
                      <a:pt x="74454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20" fontAlgn="base">
                  <a:spcBef>
                    <a:spcPct val="0"/>
                  </a:spcBef>
                  <a:spcAft>
                    <a:spcPct val="0"/>
                  </a:spcAft>
                </a:pPr>
                <a:endParaRPr lang="en-US" sz="1700" dirty="0">
                  <a:gradFill>
                    <a:gsLst>
                      <a:gs pos="0">
                        <a:srgbClr val="FFFFFF"/>
                      </a:gs>
                      <a:gs pos="100000">
                        <a:srgbClr val="FFFFFF"/>
                      </a:gs>
                    </a:gsLst>
                    <a:lin ang="5400000" scaled="0"/>
                  </a:gradFill>
                </a:endParaRPr>
              </a:p>
            </p:txBody>
          </p:sp>
        </p:grpSp>
      </p:grpSp>
      <p:sp>
        <p:nvSpPr>
          <p:cNvPr id="3" name="矩形 2"/>
          <p:cNvSpPr/>
          <p:nvPr/>
        </p:nvSpPr>
        <p:spPr>
          <a:xfrm>
            <a:off x="8505944" y="4562163"/>
            <a:ext cx="3416320" cy="646331"/>
          </a:xfrm>
          <a:prstGeom prst="rect">
            <a:avLst/>
          </a:prstGeom>
          <a:noFill/>
        </p:spPr>
        <p:txBody>
          <a:bodyPr wrap="none" lIns="91440" tIns="45720" rIns="91440" bIns="45720">
            <a:spAutoFit/>
          </a:bodyPr>
          <a:lstStyle/>
          <a:p>
            <a:r>
              <a:rPr lang="zh-CN" altLang="en-US" sz="3600" dirty="0"/>
              <a:t>答辩人：潘传超</a:t>
            </a:r>
          </a:p>
        </p:txBody>
      </p:sp>
      <p:sp>
        <p:nvSpPr>
          <p:cNvPr id="19" name="矩形 18"/>
          <p:cNvSpPr/>
          <p:nvPr/>
        </p:nvSpPr>
        <p:spPr>
          <a:xfrm>
            <a:off x="1952690" y="4557728"/>
            <a:ext cx="4443845" cy="646331"/>
          </a:xfrm>
          <a:prstGeom prst="rect">
            <a:avLst/>
          </a:prstGeom>
          <a:noFill/>
        </p:spPr>
        <p:txBody>
          <a:bodyPr wrap="none" lIns="91440" tIns="45720" rIns="91440" bIns="45720">
            <a:spAutoFit/>
          </a:bodyPr>
          <a:lstStyle/>
          <a:p>
            <a:r>
              <a:rPr lang="zh-CN" altLang="en-US" sz="3600" dirty="0"/>
              <a:t>指导教师：</a:t>
            </a:r>
            <a:r>
              <a:rPr lang="zh-CN" altLang="en-US" sz="3600" dirty="0" smtClean="0"/>
              <a:t>华钢 教授</a:t>
            </a:r>
            <a:endParaRPr lang="zh-CN" altLang="en-US" sz="3600" dirty="0"/>
          </a:p>
        </p:txBody>
      </p:sp>
      <p:sp>
        <p:nvSpPr>
          <p:cNvPr id="35" name="矩形 34"/>
          <p:cNvSpPr/>
          <p:nvPr/>
        </p:nvSpPr>
        <p:spPr>
          <a:xfrm>
            <a:off x="0" y="1"/>
            <a:ext cx="12192000" cy="12317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61" y="0"/>
            <a:ext cx="6082539" cy="1231746"/>
          </a:xfrm>
          <a:prstGeom prst="rect">
            <a:avLst/>
          </a:prstGeom>
        </p:spPr>
      </p:pic>
      <p:cxnSp>
        <p:nvCxnSpPr>
          <p:cNvPr id="50" name="直接连接符 49"/>
          <p:cNvCxnSpPr/>
          <p:nvPr/>
        </p:nvCxnSpPr>
        <p:spPr>
          <a:xfrm>
            <a:off x="0" y="1231746"/>
            <a:ext cx="12192000" cy="0"/>
          </a:xfrm>
          <a:prstGeom prst="line">
            <a:avLst/>
          </a:prstGeom>
          <a:ln w="76200">
            <a:solidFill>
              <a:srgbClr val="FFFF00"/>
            </a:solidFill>
          </a:ln>
          <a:effectLst>
            <a:glow rad="2286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1202398" y="2528988"/>
            <a:ext cx="880369" cy="923330"/>
          </a:xfrm>
          <a:prstGeom prst="rect">
            <a:avLst/>
          </a:prstGeom>
          <a:noFill/>
          <a:effectLst>
            <a:outerShdw dist="88900" dir="5400000" sx="1000" sy="1000" algn="ctr" rotWithShape="0">
              <a:srgbClr val="000000">
                <a:alpha val="66000"/>
              </a:srgbClr>
            </a:outerShdw>
          </a:effectLst>
        </p:spPr>
        <p:txBody>
          <a:bodyPr wrap="none" lIns="91440" tIns="45720" rIns="91440" bIns="45720" anchor="ctr">
            <a:spAutoFit/>
          </a:bodyPr>
          <a:lstStyle/>
          <a:p>
            <a:pPr algn="just"/>
            <a:r>
              <a:rPr lang="zh-CN" altLang="en-US" sz="5400" b="1" cap="none" spc="0" dirty="0" smtClean="0">
                <a:ln w="10160">
                  <a:solidFill>
                    <a:schemeClr val="accent5"/>
                  </a:solidFill>
                  <a:prstDash val="solid"/>
                </a:ln>
                <a:effectLst>
                  <a:glow>
                    <a:schemeClr val="accent1">
                      <a:alpha val="40000"/>
                    </a:schemeClr>
                  </a:glow>
                  <a:outerShdw blurRad="38100" dist="22860" dir="7200000" algn="tl" rotWithShape="0">
                    <a:srgbClr val="000000">
                      <a:alpha val="30000"/>
                    </a:srgbClr>
                  </a:outerShdw>
                </a:effectLst>
                <a:latin typeface="新宋体" panose="02010609030101010101" pitchFamily="49" charset="-122"/>
                <a:ea typeface="新宋体" panose="02010609030101010101" pitchFamily="49" charset="-122"/>
              </a:rPr>
              <a:t>数</a:t>
            </a:r>
            <a:endParaRPr lang="zh-CN" altLang="en-US" sz="5400" b="1" cap="none" spc="0" dirty="0">
              <a:ln w="10160">
                <a:solidFill>
                  <a:schemeClr val="accent5"/>
                </a:solidFill>
                <a:prstDash val="solid"/>
              </a:ln>
              <a:effectLst>
                <a:glow>
                  <a:schemeClr val="accent1">
                    <a:alpha val="40000"/>
                  </a:schemeClr>
                </a:glow>
                <a:outerShdw blurRad="38100" dist="22860" dir="7200000" algn="tl" rotWithShape="0">
                  <a:srgbClr val="000000">
                    <a:alpha val="30000"/>
                  </a:srgbClr>
                </a:outerShdw>
              </a:effectLst>
              <a:latin typeface="新宋体" panose="02010609030101010101" pitchFamily="49" charset="-122"/>
              <a:ea typeface="新宋体" panose="02010609030101010101" pitchFamily="49" charset="-122"/>
            </a:endParaRPr>
          </a:p>
        </p:txBody>
      </p:sp>
      <p:sp>
        <p:nvSpPr>
          <p:cNvPr id="52" name="矩形 51"/>
          <p:cNvSpPr/>
          <p:nvPr/>
        </p:nvSpPr>
        <p:spPr>
          <a:xfrm>
            <a:off x="1955603" y="2528988"/>
            <a:ext cx="880369" cy="923330"/>
          </a:xfrm>
          <a:prstGeom prst="rect">
            <a:avLst/>
          </a:prstGeom>
          <a:noFill/>
          <a:effectLst>
            <a:outerShdw dist="88900" dir="5400000" sx="1000" sy="1000" algn="ctr" rotWithShape="0">
              <a:srgbClr val="000000">
                <a:alpha val="66000"/>
              </a:srgbClr>
            </a:outerShdw>
          </a:effectLst>
        </p:spPr>
        <p:txBody>
          <a:bodyPr wrap="none" lIns="91440" tIns="45720" rIns="91440" bIns="45720" anchor="ctr">
            <a:spAutoFit/>
          </a:bodyPr>
          <a:lstStyle/>
          <a:p>
            <a:pPr algn="just"/>
            <a:r>
              <a:rPr lang="zh-CN" altLang="en-US" sz="5400" b="1" dirty="0">
                <a:ln w="10160">
                  <a:solidFill>
                    <a:schemeClr val="accent5"/>
                  </a:solidFill>
                  <a:prstDash val="solid"/>
                </a:ln>
                <a:effectLst>
                  <a:glow>
                    <a:schemeClr val="accent1">
                      <a:alpha val="40000"/>
                    </a:schemeClr>
                  </a:glow>
                  <a:outerShdw blurRad="38100" dist="22860" dir="7200000" algn="tl" rotWithShape="0">
                    <a:srgbClr val="000000">
                      <a:alpha val="30000"/>
                    </a:srgbClr>
                  </a:outerShdw>
                </a:effectLst>
                <a:latin typeface="新宋体" panose="02010609030101010101" pitchFamily="49" charset="-122"/>
                <a:ea typeface="新宋体" panose="02010609030101010101" pitchFamily="49" charset="-122"/>
              </a:rPr>
              <a:t>字</a:t>
            </a:r>
          </a:p>
        </p:txBody>
      </p:sp>
      <p:sp>
        <p:nvSpPr>
          <p:cNvPr id="53" name="矩形 52"/>
          <p:cNvSpPr/>
          <p:nvPr/>
        </p:nvSpPr>
        <p:spPr>
          <a:xfrm>
            <a:off x="2708808" y="2528988"/>
            <a:ext cx="880369" cy="923330"/>
          </a:xfrm>
          <a:prstGeom prst="rect">
            <a:avLst/>
          </a:prstGeom>
          <a:noFill/>
          <a:effectLst>
            <a:outerShdw dist="88900" dir="5400000" sx="1000" sy="1000" algn="ctr" rotWithShape="0">
              <a:srgbClr val="000000">
                <a:alpha val="66000"/>
              </a:srgbClr>
            </a:outerShdw>
          </a:effectLst>
        </p:spPr>
        <p:txBody>
          <a:bodyPr wrap="none" lIns="91440" tIns="45720" rIns="91440" bIns="45720" anchor="ctr">
            <a:spAutoFit/>
          </a:bodyPr>
          <a:lstStyle/>
          <a:p>
            <a:pPr algn="just"/>
            <a:r>
              <a:rPr lang="zh-CN" altLang="en-US" sz="5400" b="1" dirty="0">
                <a:ln w="10160">
                  <a:solidFill>
                    <a:schemeClr val="accent5"/>
                  </a:solidFill>
                  <a:prstDash val="solid"/>
                </a:ln>
                <a:effectLst>
                  <a:glow>
                    <a:schemeClr val="accent1">
                      <a:alpha val="40000"/>
                    </a:schemeClr>
                  </a:glow>
                  <a:outerShdw blurRad="38100" dist="22860" dir="7200000" algn="tl" rotWithShape="0">
                    <a:srgbClr val="000000">
                      <a:alpha val="30000"/>
                    </a:srgbClr>
                  </a:outerShdw>
                </a:effectLst>
                <a:latin typeface="新宋体" panose="02010609030101010101" pitchFamily="49" charset="-122"/>
                <a:ea typeface="新宋体" panose="02010609030101010101" pitchFamily="49" charset="-122"/>
              </a:rPr>
              <a:t>仪</a:t>
            </a:r>
          </a:p>
        </p:txBody>
      </p:sp>
      <p:sp>
        <p:nvSpPr>
          <p:cNvPr id="54" name="矩形 53"/>
          <p:cNvSpPr/>
          <p:nvPr/>
        </p:nvSpPr>
        <p:spPr>
          <a:xfrm>
            <a:off x="8734449" y="2528988"/>
            <a:ext cx="880369" cy="923330"/>
          </a:xfrm>
          <a:prstGeom prst="rect">
            <a:avLst/>
          </a:prstGeom>
          <a:noFill/>
          <a:effectLst>
            <a:outerShdw dist="88900" dir="5400000" sx="1000" sy="1000" algn="ctr" rotWithShape="0">
              <a:srgbClr val="000000">
                <a:alpha val="66000"/>
              </a:srgbClr>
            </a:outerShdw>
          </a:effectLst>
        </p:spPr>
        <p:txBody>
          <a:bodyPr wrap="none" lIns="91440" tIns="45720" rIns="91440" bIns="45720" anchor="ctr">
            <a:spAutoFit/>
          </a:bodyPr>
          <a:lstStyle/>
          <a:p>
            <a:pPr algn="just"/>
            <a:r>
              <a:rPr lang="zh-CN" altLang="en-US" sz="5400" b="1" dirty="0" smtClean="0">
                <a:ln w="10160">
                  <a:solidFill>
                    <a:schemeClr val="accent5"/>
                  </a:solidFill>
                  <a:prstDash val="solid"/>
                </a:ln>
                <a:effectLst>
                  <a:glow>
                    <a:schemeClr val="accent1">
                      <a:alpha val="40000"/>
                    </a:schemeClr>
                  </a:glow>
                  <a:outerShdw blurRad="38100" dist="22860" dir="7200000" algn="tl" rotWithShape="0">
                    <a:srgbClr val="000000">
                      <a:alpha val="30000"/>
                    </a:srgbClr>
                  </a:outerShdw>
                </a:effectLst>
                <a:latin typeface="新宋体" panose="02010609030101010101" pitchFamily="49" charset="-122"/>
                <a:ea typeface="新宋体" panose="02010609030101010101" pitchFamily="49" charset="-122"/>
              </a:rPr>
              <a:t>别</a:t>
            </a:r>
            <a:endParaRPr lang="zh-CN" altLang="en-US" sz="5400" b="1" dirty="0">
              <a:ln w="10160">
                <a:solidFill>
                  <a:schemeClr val="accent5"/>
                </a:solidFill>
                <a:prstDash val="solid"/>
              </a:ln>
              <a:effectLst>
                <a:glow>
                  <a:schemeClr val="accent1">
                    <a:alpha val="40000"/>
                  </a:schemeClr>
                </a:glow>
                <a:outerShdw blurRad="38100" dist="22860" dir="7200000" algn="tl" rotWithShape="0">
                  <a:srgbClr val="000000">
                    <a:alpha val="30000"/>
                  </a:srgbClr>
                </a:outerShdw>
              </a:effectLst>
              <a:latin typeface="新宋体" panose="02010609030101010101" pitchFamily="49" charset="-122"/>
              <a:ea typeface="新宋体" panose="02010609030101010101" pitchFamily="49" charset="-122"/>
            </a:endParaRPr>
          </a:p>
        </p:txBody>
      </p:sp>
      <p:sp>
        <p:nvSpPr>
          <p:cNvPr id="55" name="矩形 54"/>
          <p:cNvSpPr/>
          <p:nvPr/>
        </p:nvSpPr>
        <p:spPr>
          <a:xfrm>
            <a:off x="4215219" y="2528988"/>
            <a:ext cx="880369" cy="923330"/>
          </a:xfrm>
          <a:prstGeom prst="rect">
            <a:avLst/>
          </a:prstGeom>
          <a:noFill/>
          <a:effectLst>
            <a:outerShdw dist="88900" dir="5400000" sx="1000" sy="1000" algn="ctr" rotWithShape="0">
              <a:srgbClr val="000000">
                <a:alpha val="66000"/>
              </a:srgbClr>
            </a:outerShdw>
          </a:effectLst>
        </p:spPr>
        <p:txBody>
          <a:bodyPr wrap="none" lIns="91440" tIns="45720" rIns="91440" bIns="45720" anchor="ctr">
            <a:spAutoFit/>
          </a:bodyPr>
          <a:lstStyle/>
          <a:p>
            <a:pPr algn="just"/>
            <a:r>
              <a:rPr lang="zh-CN" altLang="en-US" sz="5400" b="1" dirty="0" smtClean="0">
                <a:ln w="10160">
                  <a:solidFill>
                    <a:schemeClr val="accent5"/>
                  </a:solidFill>
                  <a:prstDash val="solid"/>
                </a:ln>
                <a:effectLst>
                  <a:glow>
                    <a:schemeClr val="accent1">
                      <a:alpha val="40000"/>
                    </a:schemeClr>
                  </a:glow>
                  <a:outerShdw blurRad="38100" dist="22860" dir="7200000" algn="tl" rotWithShape="0">
                    <a:srgbClr val="000000">
                      <a:alpha val="30000"/>
                    </a:srgbClr>
                  </a:outerShdw>
                </a:effectLst>
                <a:latin typeface="新宋体" panose="02010609030101010101" pitchFamily="49" charset="-122"/>
                <a:ea typeface="新宋体" panose="02010609030101010101" pitchFamily="49" charset="-122"/>
              </a:rPr>
              <a:t>读</a:t>
            </a:r>
            <a:endParaRPr lang="zh-CN" altLang="en-US" sz="5400" b="1" dirty="0">
              <a:ln w="10160">
                <a:solidFill>
                  <a:schemeClr val="accent5"/>
                </a:solidFill>
                <a:prstDash val="solid"/>
              </a:ln>
              <a:effectLst>
                <a:glow>
                  <a:schemeClr val="accent1">
                    <a:alpha val="40000"/>
                  </a:schemeClr>
                </a:glow>
                <a:outerShdw blurRad="38100" dist="22860" dir="7200000" algn="tl" rotWithShape="0">
                  <a:srgbClr val="000000">
                    <a:alpha val="30000"/>
                  </a:srgbClr>
                </a:outerShdw>
              </a:effectLst>
              <a:latin typeface="新宋体" panose="02010609030101010101" pitchFamily="49" charset="-122"/>
              <a:ea typeface="新宋体" panose="02010609030101010101" pitchFamily="49" charset="-122"/>
            </a:endParaRPr>
          </a:p>
        </p:txBody>
      </p:sp>
      <p:sp>
        <p:nvSpPr>
          <p:cNvPr id="56" name="矩形 55"/>
          <p:cNvSpPr/>
          <p:nvPr/>
        </p:nvSpPr>
        <p:spPr>
          <a:xfrm>
            <a:off x="4968424" y="2528988"/>
            <a:ext cx="880369" cy="923330"/>
          </a:xfrm>
          <a:prstGeom prst="rect">
            <a:avLst/>
          </a:prstGeom>
          <a:noFill/>
          <a:effectLst>
            <a:outerShdw dist="88900" dir="5400000" sx="1000" sy="1000" algn="ctr" rotWithShape="0">
              <a:srgbClr val="000000">
                <a:alpha val="66000"/>
              </a:srgbClr>
            </a:outerShdw>
          </a:effectLst>
        </p:spPr>
        <p:txBody>
          <a:bodyPr wrap="none" lIns="91440" tIns="45720" rIns="91440" bIns="45720" anchor="ctr">
            <a:spAutoFit/>
          </a:bodyPr>
          <a:lstStyle/>
          <a:p>
            <a:pPr algn="just"/>
            <a:r>
              <a:rPr lang="zh-CN" altLang="en-US" sz="5400" b="1" dirty="0" smtClean="0">
                <a:ln w="10160">
                  <a:solidFill>
                    <a:schemeClr val="accent5"/>
                  </a:solidFill>
                  <a:prstDash val="solid"/>
                </a:ln>
                <a:effectLst>
                  <a:glow>
                    <a:schemeClr val="accent1">
                      <a:alpha val="40000"/>
                    </a:schemeClr>
                  </a:glow>
                  <a:outerShdw blurRad="38100" dist="22860" dir="7200000" algn="tl" rotWithShape="0">
                    <a:srgbClr val="000000">
                      <a:alpha val="30000"/>
                    </a:srgbClr>
                  </a:outerShdw>
                </a:effectLst>
                <a:latin typeface="新宋体" panose="02010609030101010101" pitchFamily="49" charset="-122"/>
                <a:ea typeface="新宋体" panose="02010609030101010101" pitchFamily="49" charset="-122"/>
              </a:rPr>
              <a:t>数</a:t>
            </a:r>
            <a:endParaRPr lang="zh-CN" altLang="en-US" sz="5400" b="1" dirty="0">
              <a:ln w="10160">
                <a:solidFill>
                  <a:schemeClr val="accent5"/>
                </a:solidFill>
                <a:prstDash val="solid"/>
              </a:ln>
              <a:effectLst>
                <a:glow>
                  <a:schemeClr val="accent1">
                    <a:alpha val="40000"/>
                  </a:schemeClr>
                </a:glow>
                <a:outerShdw blurRad="38100" dist="22860" dir="7200000" algn="tl" rotWithShape="0">
                  <a:srgbClr val="000000">
                    <a:alpha val="30000"/>
                  </a:srgbClr>
                </a:outerShdw>
              </a:effectLst>
              <a:latin typeface="新宋体" panose="02010609030101010101" pitchFamily="49" charset="-122"/>
              <a:ea typeface="新宋体" panose="02010609030101010101" pitchFamily="49" charset="-122"/>
            </a:endParaRPr>
          </a:p>
        </p:txBody>
      </p:sp>
      <p:sp>
        <p:nvSpPr>
          <p:cNvPr id="57" name="矩形 56"/>
          <p:cNvSpPr/>
          <p:nvPr/>
        </p:nvSpPr>
        <p:spPr>
          <a:xfrm>
            <a:off x="5721629" y="2528988"/>
            <a:ext cx="880369" cy="923330"/>
          </a:xfrm>
          <a:prstGeom prst="rect">
            <a:avLst/>
          </a:prstGeom>
          <a:noFill/>
          <a:effectLst>
            <a:outerShdw dist="88900" dir="5400000" sx="1000" sy="1000" algn="ctr" rotWithShape="0">
              <a:srgbClr val="000000">
                <a:alpha val="66000"/>
              </a:srgbClr>
            </a:outerShdw>
          </a:effectLst>
        </p:spPr>
        <p:txBody>
          <a:bodyPr wrap="none" lIns="91440" tIns="45720" rIns="91440" bIns="45720" anchor="ctr">
            <a:spAutoFit/>
          </a:bodyPr>
          <a:lstStyle/>
          <a:p>
            <a:pPr algn="just"/>
            <a:r>
              <a:rPr lang="zh-CN" altLang="en-US" sz="5400" b="1" dirty="0" smtClean="0">
                <a:ln w="10160">
                  <a:solidFill>
                    <a:schemeClr val="accent5"/>
                  </a:solidFill>
                  <a:prstDash val="solid"/>
                </a:ln>
                <a:effectLst>
                  <a:glow>
                    <a:schemeClr val="accent1">
                      <a:alpha val="40000"/>
                    </a:schemeClr>
                  </a:glow>
                  <a:outerShdw blurRad="38100" dist="22860" dir="7200000" algn="tl" rotWithShape="0">
                    <a:srgbClr val="000000">
                      <a:alpha val="30000"/>
                    </a:srgbClr>
                  </a:outerShdw>
                </a:effectLst>
                <a:latin typeface="新宋体" panose="02010609030101010101" pitchFamily="49" charset="-122"/>
                <a:ea typeface="新宋体" panose="02010609030101010101" pitchFamily="49" charset="-122"/>
              </a:rPr>
              <a:t>的</a:t>
            </a:r>
            <a:endParaRPr lang="zh-CN" altLang="en-US" sz="5400" b="1" dirty="0">
              <a:ln w="10160">
                <a:solidFill>
                  <a:schemeClr val="accent5"/>
                </a:solidFill>
                <a:prstDash val="solid"/>
              </a:ln>
              <a:effectLst>
                <a:glow>
                  <a:schemeClr val="accent1">
                    <a:alpha val="40000"/>
                  </a:schemeClr>
                </a:glow>
                <a:outerShdw blurRad="38100" dist="22860" dir="7200000" algn="tl" rotWithShape="0">
                  <a:srgbClr val="000000">
                    <a:alpha val="30000"/>
                  </a:srgbClr>
                </a:outerShdw>
              </a:effectLst>
              <a:latin typeface="新宋体" panose="02010609030101010101" pitchFamily="49" charset="-122"/>
              <a:ea typeface="新宋体" panose="02010609030101010101" pitchFamily="49" charset="-122"/>
            </a:endParaRPr>
          </a:p>
        </p:txBody>
      </p:sp>
      <p:sp>
        <p:nvSpPr>
          <p:cNvPr id="58" name="矩形 57"/>
          <p:cNvSpPr/>
          <p:nvPr/>
        </p:nvSpPr>
        <p:spPr>
          <a:xfrm>
            <a:off x="6474834" y="2528988"/>
            <a:ext cx="880369" cy="923330"/>
          </a:xfrm>
          <a:prstGeom prst="rect">
            <a:avLst/>
          </a:prstGeom>
          <a:noFill/>
          <a:effectLst>
            <a:outerShdw dist="88900" dir="5400000" sx="1000" sy="1000" algn="ctr" rotWithShape="0">
              <a:srgbClr val="000000">
                <a:alpha val="66000"/>
              </a:srgbClr>
            </a:outerShdw>
          </a:effectLst>
        </p:spPr>
        <p:txBody>
          <a:bodyPr wrap="none" lIns="91440" tIns="45720" rIns="91440" bIns="45720" anchor="ctr">
            <a:spAutoFit/>
          </a:bodyPr>
          <a:lstStyle/>
          <a:p>
            <a:pPr algn="just"/>
            <a:r>
              <a:rPr lang="zh-CN" altLang="en-US" sz="5400" b="1" dirty="0">
                <a:ln w="10160">
                  <a:solidFill>
                    <a:schemeClr val="accent5"/>
                  </a:solidFill>
                  <a:prstDash val="solid"/>
                </a:ln>
                <a:effectLst>
                  <a:glow>
                    <a:schemeClr val="accent1">
                      <a:alpha val="40000"/>
                    </a:schemeClr>
                  </a:glow>
                  <a:outerShdw blurRad="38100" dist="22860" dir="7200000" algn="tl" rotWithShape="0">
                    <a:srgbClr val="000000">
                      <a:alpha val="30000"/>
                    </a:srgbClr>
                  </a:outerShdw>
                </a:effectLst>
                <a:latin typeface="新宋体" panose="02010609030101010101" pitchFamily="49" charset="-122"/>
                <a:ea typeface="新宋体" panose="02010609030101010101" pitchFamily="49" charset="-122"/>
              </a:rPr>
              <a:t>自</a:t>
            </a:r>
          </a:p>
        </p:txBody>
      </p:sp>
      <p:sp>
        <p:nvSpPr>
          <p:cNvPr id="59" name="矩形 58"/>
          <p:cNvSpPr/>
          <p:nvPr/>
        </p:nvSpPr>
        <p:spPr>
          <a:xfrm>
            <a:off x="7228039" y="2528988"/>
            <a:ext cx="880369" cy="923330"/>
          </a:xfrm>
          <a:prstGeom prst="rect">
            <a:avLst/>
          </a:prstGeom>
          <a:noFill/>
          <a:effectLst>
            <a:outerShdw dist="88900" dir="5400000" sx="1000" sy="1000" algn="ctr" rotWithShape="0">
              <a:srgbClr val="000000">
                <a:alpha val="66000"/>
              </a:srgbClr>
            </a:outerShdw>
          </a:effectLst>
        </p:spPr>
        <p:txBody>
          <a:bodyPr wrap="none" lIns="91440" tIns="45720" rIns="91440" bIns="45720" anchor="ctr">
            <a:spAutoFit/>
          </a:bodyPr>
          <a:lstStyle/>
          <a:p>
            <a:pPr algn="just"/>
            <a:r>
              <a:rPr lang="zh-CN" altLang="en-US" sz="5400" b="1" dirty="0" smtClean="0">
                <a:ln w="10160">
                  <a:solidFill>
                    <a:schemeClr val="accent5"/>
                  </a:solidFill>
                  <a:prstDash val="solid"/>
                </a:ln>
                <a:effectLst>
                  <a:glow>
                    <a:schemeClr val="accent1">
                      <a:alpha val="40000"/>
                    </a:schemeClr>
                  </a:glow>
                  <a:outerShdw blurRad="38100" dist="22860" dir="7200000" algn="tl" rotWithShape="0">
                    <a:srgbClr val="000000">
                      <a:alpha val="30000"/>
                    </a:srgbClr>
                  </a:outerShdw>
                </a:effectLst>
                <a:latin typeface="新宋体" panose="02010609030101010101" pitchFamily="49" charset="-122"/>
                <a:ea typeface="新宋体" panose="02010609030101010101" pitchFamily="49" charset="-122"/>
              </a:rPr>
              <a:t>动</a:t>
            </a:r>
            <a:endParaRPr lang="zh-CN" altLang="en-US" sz="5400" b="1" dirty="0">
              <a:ln w="10160">
                <a:solidFill>
                  <a:schemeClr val="accent5"/>
                </a:solidFill>
                <a:prstDash val="solid"/>
              </a:ln>
              <a:effectLst>
                <a:glow>
                  <a:schemeClr val="accent1">
                    <a:alpha val="40000"/>
                  </a:schemeClr>
                </a:glow>
                <a:outerShdw blurRad="38100" dist="22860" dir="7200000" algn="tl" rotWithShape="0">
                  <a:srgbClr val="000000">
                    <a:alpha val="30000"/>
                  </a:srgbClr>
                </a:outerShdw>
              </a:effectLst>
              <a:latin typeface="新宋体" panose="02010609030101010101" pitchFamily="49" charset="-122"/>
              <a:ea typeface="新宋体" panose="02010609030101010101" pitchFamily="49" charset="-122"/>
            </a:endParaRPr>
          </a:p>
        </p:txBody>
      </p:sp>
      <p:sp>
        <p:nvSpPr>
          <p:cNvPr id="60" name="矩形 59"/>
          <p:cNvSpPr/>
          <p:nvPr/>
        </p:nvSpPr>
        <p:spPr>
          <a:xfrm>
            <a:off x="7981244" y="2528988"/>
            <a:ext cx="880369" cy="923330"/>
          </a:xfrm>
          <a:prstGeom prst="rect">
            <a:avLst/>
          </a:prstGeom>
          <a:noFill/>
          <a:effectLst>
            <a:outerShdw dist="88900" dir="5400000" sx="1000" sy="1000" algn="ctr" rotWithShape="0">
              <a:srgbClr val="000000">
                <a:alpha val="66000"/>
              </a:srgbClr>
            </a:outerShdw>
          </a:effectLst>
        </p:spPr>
        <p:txBody>
          <a:bodyPr wrap="none" lIns="91440" tIns="45720" rIns="91440" bIns="45720" anchor="ctr">
            <a:spAutoFit/>
          </a:bodyPr>
          <a:lstStyle/>
          <a:p>
            <a:pPr algn="just"/>
            <a:r>
              <a:rPr lang="zh-CN" altLang="en-US" sz="5400" b="1" dirty="0" smtClean="0">
                <a:ln w="10160">
                  <a:solidFill>
                    <a:schemeClr val="accent5"/>
                  </a:solidFill>
                  <a:prstDash val="solid"/>
                </a:ln>
                <a:effectLst>
                  <a:glow>
                    <a:schemeClr val="accent1">
                      <a:alpha val="40000"/>
                    </a:schemeClr>
                  </a:glow>
                  <a:outerShdw blurRad="38100" dist="22860" dir="7200000" algn="tl" rotWithShape="0">
                    <a:srgbClr val="000000">
                      <a:alpha val="30000"/>
                    </a:srgbClr>
                  </a:outerShdw>
                </a:effectLst>
                <a:latin typeface="新宋体" panose="02010609030101010101" pitchFamily="49" charset="-122"/>
                <a:ea typeface="新宋体" panose="02010609030101010101" pitchFamily="49" charset="-122"/>
              </a:rPr>
              <a:t>识</a:t>
            </a:r>
            <a:endParaRPr lang="zh-CN" altLang="en-US" sz="5400" b="1" dirty="0">
              <a:ln w="10160">
                <a:solidFill>
                  <a:schemeClr val="accent5"/>
                </a:solidFill>
                <a:prstDash val="solid"/>
              </a:ln>
              <a:effectLst>
                <a:glow>
                  <a:schemeClr val="accent1">
                    <a:alpha val="40000"/>
                  </a:schemeClr>
                </a:glow>
                <a:outerShdw blurRad="38100" dist="22860" dir="7200000" algn="tl" rotWithShape="0">
                  <a:srgbClr val="000000">
                    <a:alpha val="30000"/>
                  </a:srgbClr>
                </a:outerShdw>
              </a:effectLst>
              <a:latin typeface="新宋体" panose="02010609030101010101" pitchFamily="49" charset="-122"/>
              <a:ea typeface="新宋体" panose="02010609030101010101" pitchFamily="49" charset="-122"/>
            </a:endParaRPr>
          </a:p>
        </p:txBody>
      </p:sp>
      <p:sp>
        <p:nvSpPr>
          <p:cNvPr id="61" name="矩形 60"/>
          <p:cNvSpPr/>
          <p:nvPr/>
        </p:nvSpPr>
        <p:spPr>
          <a:xfrm>
            <a:off x="9487654" y="2528988"/>
            <a:ext cx="880369" cy="923330"/>
          </a:xfrm>
          <a:prstGeom prst="rect">
            <a:avLst/>
          </a:prstGeom>
          <a:noFill/>
          <a:effectLst>
            <a:outerShdw dist="88900" dir="5400000" sx="1000" sy="1000" algn="ctr" rotWithShape="0">
              <a:srgbClr val="000000">
                <a:alpha val="66000"/>
              </a:srgbClr>
            </a:outerShdw>
          </a:effectLst>
        </p:spPr>
        <p:txBody>
          <a:bodyPr wrap="none" lIns="91440" tIns="45720" rIns="91440" bIns="45720" anchor="ctr">
            <a:spAutoFit/>
          </a:bodyPr>
          <a:lstStyle/>
          <a:p>
            <a:pPr algn="just"/>
            <a:r>
              <a:rPr lang="zh-CN" altLang="en-US" sz="5400" b="1" dirty="0" smtClean="0">
                <a:ln w="10160">
                  <a:solidFill>
                    <a:schemeClr val="accent5"/>
                  </a:solidFill>
                  <a:prstDash val="solid"/>
                </a:ln>
                <a:effectLst>
                  <a:glow>
                    <a:schemeClr val="accent1">
                      <a:alpha val="40000"/>
                    </a:schemeClr>
                  </a:glow>
                  <a:outerShdw blurRad="38100" dist="22860" dir="7200000" algn="tl" rotWithShape="0">
                    <a:srgbClr val="000000">
                      <a:alpha val="30000"/>
                    </a:srgbClr>
                  </a:outerShdw>
                </a:effectLst>
                <a:latin typeface="新宋体" panose="02010609030101010101" pitchFamily="49" charset="-122"/>
                <a:ea typeface="新宋体" panose="02010609030101010101" pitchFamily="49" charset="-122"/>
              </a:rPr>
              <a:t>系</a:t>
            </a:r>
            <a:endParaRPr lang="zh-CN" altLang="en-US" sz="5400" b="1" dirty="0">
              <a:ln w="10160">
                <a:solidFill>
                  <a:schemeClr val="accent5"/>
                </a:solidFill>
                <a:prstDash val="solid"/>
              </a:ln>
              <a:effectLst>
                <a:glow>
                  <a:schemeClr val="accent1">
                    <a:alpha val="40000"/>
                  </a:schemeClr>
                </a:glow>
                <a:outerShdw blurRad="38100" dist="22860" dir="7200000" algn="tl" rotWithShape="0">
                  <a:srgbClr val="000000">
                    <a:alpha val="30000"/>
                  </a:srgbClr>
                </a:outerShdw>
              </a:effectLst>
              <a:latin typeface="新宋体" panose="02010609030101010101" pitchFamily="49" charset="-122"/>
              <a:ea typeface="新宋体" panose="02010609030101010101" pitchFamily="49" charset="-122"/>
            </a:endParaRPr>
          </a:p>
        </p:txBody>
      </p:sp>
      <p:sp>
        <p:nvSpPr>
          <p:cNvPr id="62" name="矩形 61"/>
          <p:cNvSpPr/>
          <p:nvPr/>
        </p:nvSpPr>
        <p:spPr>
          <a:xfrm>
            <a:off x="10240861" y="2528988"/>
            <a:ext cx="880369" cy="923330"/>
          </a:xfrm>
          <a:prstGeom prst="rect">
            <a:avLst/>
          </a:prstGeom>
          <a:noFill/>
          <a:effectLst>
            <a:outerShdw dist="88900" dir="5400000" sx="1000" sy="1000" algn="ctr" rotWithShape="0">
              <a:srgbClr val="000000">
                <a:alpha val="66000"/>
              </a:srgbClr>
            </a:outerShdw>
          </a:effectLst>
        </p:spPr>
        <p:txBody>
          <a:bodyPr wrap="none" lIns="91440" tIns="45720" rIns="91440" bIns="45720" anchor="ctr">
            <a:spAutoFit/>
          </a:bodyPr>
          <a:lstStyle/>
          <a:p>
            <a:pPr algn="just"/>
            <a:r>
              <a:rPr lang="zh-CN" altLang="en-US" sz="5400" b="1" dirty="0" smtClean="0">
                <a:ln w="10160">
                  <a:solidFill>
                    <a:schemeClr val="accent5"/>
                  </a:solidFill>
                  <a:prstDash val="solid"/>
                </a:ln>
                <a:effectLst>
                  <a:glow>
                    <a:schemeClr val="accent1">
                      <a:alpha val="40000"/>
                    </a:schemeClr>
                  </a:glow>
                  <a:outerShdw blurRad="38100" dist="22860" dir="7200000" algn="tl" rotWithShape="0">
                    <a:srgbClr val="000000">
                      <a:alpha val="30000"/>
                    </a:srgbClr>
                  </a:outerShdw>
                </a:effectLst>
                <a:latin typeface="新宋体" panose="02010609030101010101" pitchFamily="49" charset="-122"/>
                <a:ea typeface="新宋体" panose="02010609030101010101" pitchFamily="49" charset="-122"/>
              </a:rPr>
              <a:t>统</a:t>
            </a:r>
            <a:endParaRPr lang="zh-CN" altLang="en-US" sz="5400" b="1" dirty="0">
              <a:ln w="10160">
                <a:solidFill>
                  <a:schemeClr val="accent5"/>
                </a:solidFill>
                <a:prstDash val="solid"/>
              </a:ln>
              <a:effectLst>
                <a:glow>
                  <a:schemeClr val="accent1">
                    <a:alpha val="40000"/>
                  </a:schemeClr>
                </a:glow>
                <a:outerShdw blurRad="38100" dist="22860" dir="7200000" algn="tl" rotWithShape="0">
                  <a:srgbClr val="000000">
                    <a:alpha val="30000"/>
                  </a:srgbClr>
                </a:outerShdw>
              </a:effectLst>
              <a:latin typeface="新宋体" panose="02010609030101010101" pitchFamily="49" charset="-122"/>
              <a:ea typeface="新宋体" panose="02010609030101010101" pitchFamily="49" charset="-122"/>
            </a:endParaRPr>
          </a:p>
        </p:txBody>
      </p:sp>
      <p:sp>
        <p:nvSpPr>
          <p:cNvPr id="63" name="矩形 62"/>
          <p:cNvSpPr/>
          <p:nvPr/>
        </p:nvSpPr>
        <p:spPr>
          <a:xfrm>
            <a:off x="3462013" y="2528988"/>
            <a:ext cx="880370" cy="923330"/>
          </a:xfrm>
          <a:prstGeom prst="rect">
            <a:avLst/>
          </a:prstGeom>
          <a:noFill/>
          <a:effectLst>
            <a:outerShdw dist="88900" dir="5400000" sx="1000" sy="1000" algn="ctr" rotWithShape="0">
              <a:srgbClr val="000000">
                <a:alpha val="66000"/>
              </a:srgbClr>
            </a:outerShdw>
          </a:effectLst>
        </p:spPr>
        <p:txBody>
          <a:bodyPr wrap="none" lIns="91440" tIns="45720" rIns="91440" bIns="45720">
            <a:spAutoFit/>
          </a:bodyPr>
          <a:lstStyle/>
          <a:p>
            <a:pPr algn="ctr"/>
            <a:r>
              <a:rPr lang="zh-CN" altLang="en-US" sz="5400" b="1" dirty="0">
                <a:ln w="10160">
                  <a:solidFill>
                    <a:schemeClr val="accent5"/>
                  </a:solidFill>
                  <a:prstDash val="solid"/>
                </a:ln>
                <a:effectLst>
                  <a:glow>
                    <a:schemeClr val="accent1">
                      <a:alpha val="40000"/>
                    </a:schemeClr>
                  </a:glow>
                  <a:outerShdw blurRad="38100" dist="22860" dir="7200000" algn="tl" rotWithShape="0">
                    <a:srgbClr val="000000">
                      <a:alpha val="30000"/>
                    </a:srgbClr>
                  </a:outerShdw>
                </a:effectLst>
                <a:latin typeface="新宋体" panose="02010609030101010101" pitchFamily="49" charset="-122"/>
                <a:ea typeface="新宋体" panose="02010609030101010101" pitchFamily="49" charset="-122"/>
              </a:rPr>
              <a:t>表</a:t>
            </a:r>
          </a:p>
        </p:txBody>
      </p:sp>
      <p:pic>
        <p:nvPicPr>
          <p:cNvPr id="72" name="Picture 3" descr="wenhuayongpinyi2_0016"/>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0374311" y="76200"/>
            <a:ext cx="1493838" cy="1028700"/>
          </a:xfrm>
          <a:prstGeom prst="rect">
            <a:avLst/>
          </a:prstGeom>
          <a:noFill/>
        </p:spPr>
      </p:pic>
      <p:sp>
        <p:nvSpPr>
          <p:cNvPr id="32" name="Freeform 1000"/>
          <p:cNvSpPr>
            <a:spLocks/>
          </p:cNvSpPr>
          <p:nvPr/>
        </p:nvSpPr>
        <p:spPr bwMode="auto">
          <a:xfrm>
            <a:off x="11259557" y="793505"/>
            <a:ext cx="935038" cy="4762"/>
          </a:xfrm>
          <a:custGeom>
            <a:avLst/>
            <a:gdLst>
              <a:gd name="T0" fmla="*/ 0 w 825"/>
              <a:gd name="T1" fmla="*/ 4762 h 5"/>
              <a:gd name="T2" fmla="*/ 4534 w 825"/>
              <a:gd name="T3" fmla="*/ 0 h 5"/>
              <a:gd name="T4" fmla="*/ 935038 w 825"/>
              <a:gd name="T5" fmla="*/ 0 h 5"/>
              <a:gd name="T6" fmla="*/ 0 60000 65536"/>
              <a:gd name="T7" fmla="*/ 0 60000 65536"/>
              <a:gd name="T8" fmla="*/ 0 60000 65536"/>
              <a:gd name="T9" fmla="*/ 0 w 825"/>
              <a:gd name="T10" fmla="*/ 0 h 5"/>
              <a:gd name="T11" fmla="*/ 825 w 825"/>
              <a:gd name="T12" fmla="*/ 5 h 5"/>
            </a:gdLst>
            <a:ahLst/>
            <a:cxnLst>
              <a:cxn ang="T6">
                <a:pos x="T0" y="T1"/>
              </a:cxn>
              <a:cxn ang="T7">
                <a:pos x="T2" y="T3"/>
              </a:cxn>
              <a:cxn ang="T8">
                <a:pos x="T4" y="T5"/>
              </a:cxn>
            </a:cxnLst>
            <a:rect l="T9" t="T10" r="T11" b="T12"/>
            <a:pathLst>
              <a:path w="825" h="5">
                <a:moveTo>
                  <a:pt x="0" y="5"/>
                </a:moveTo>
                <a:lnTo>
                  <a:pt x="4" y="0"/>
                </a:lnTo>
                <a:lnTo>
                  <a:pt x="825" y="0"/>
                </a:lnTo>
              </a:path>
            </a:pathLst>
          </a:custGeom>
          <a:noFill/>
          <a:ln w="28575" cap="rnd">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 name="Freeform 1001"/>
          <p:cNvSpPr>
            <a:spLocks/>
          </p:cNvSpPr>
          <p:nvPr/>
        </p:nvSpPr>
        <p:spPr bwMode="auto">
          <a:xfrm>
            <a:off x="11018257" y="799855"/>
            <a:ext cx="241300" cy="412750"/>
          </a:xfrm>
          <a:custGeom>
            <a:avLst/>
            <a:gdLst>
              <a:gd name="T0" fmla="*/ 175901 w 214"/>
              <a:gd name="T1" fmla="*/ 407080 h 364"/>
              <a:gd name="T2" fmla="*/ 170263 w 214"/>
              <a:gd name="T3" fmla="*/ 412750 h 364"/>
              <a:gd name="T4" fmla="*/ 0 w 214"/>
              <a:gd name="T5" fmla="*/ 241527 h 364"/>
              <a:gd name="T6" fmla="*/ 241300 w 214"/>
              <a:gd name="T7" fmla="*/ 0 h 364"/>
              <a:gd name="T8" fmla="*/ 0 60000 65536"/>
              <a:gd name="T9" fmla="*/ 0 60000 65536"/>
              <a:gd name="T10" fmla="*/ 0 60000 65536"/>
              <a:gd name="T11" fmla="*/ 0 60000 65536"/>
              <a:gd name="T12" fmla="*/ 0 w 214"/>
              <a:gd name="T13" fmla="*/ 0 h 364"/>
              <a:gd name="T14" fmla="*/ 214 w 214"/>
              <a:gd name="T15" fmla="*/ 364 h 364"/>
            </a:gdLst>
            <a:ahLst/>
            <a:cxnLst>
              <a:cxn ang="T8">
                <a:pos x="T0" y="T1"/>
              </a:cxn>
              <a:cxn ang="T9">
                <a:pos x="T2" y="T3"/>
              </a:cxn>
              <a:cxn ang="T10">
                <a:pos x="T4" y="T5"/>
              </a:cxn>
              <a:cxn ang="T11">
                <a:pos x="T6" y="T7"/>
              </a:cxn>
            </a:cxnLst>
            <a:rect l="T12" t="T13" r="T14" b="T15"/>
            <a:pathLst>
              <a:path w="214" h="364">
                <a:moveTo>
                  <a:pt x="156" y="359"/>
                </a:moveTo>
                <a:lnTo>
                  <a:pt x="151" y="364"/>
                </a:lnTo>
                <a:lnTo>
                  <a:pt x="0" y="213"/>
                </a:lnTo>
                <a:lnTo>
                  <a:pt x="214" y="0"/>
                </a:lnTo>
              </a:path>
            </a:pathLst>
          </a:custGeom>
          <a:noFill/>
          <a:ln w="28575" cap="rnd">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4" name="Freeform 1002"/>
          <p:cNvSpPr>
            <a:spLocks/>
          </p:cNvSpPr>
          <p:nvPr/>
        </p:nvSpPr>
        <p:spPr bwMode="auto">
          <a:xfrm>
            <a:off x="11186532" y="141042"/>
            <a:ext cx="541338" cy="1065213"/>
          </a:xfrm>
          <a:custGeom>
            <a:avLst/>
            <a:gdLst>
              <a:gd name="T0" fmla="*/ 0 w 478"/>
              <a:gd name="T1" fmla="*/ 4528 h 941"/>
              <a:gd name="T2" fmla="*/ 4530 w 478"/>
              <a:gd name="T3" fmla="*/ 0 h 941"/>
              <a:gd name="T4" fmla="*/ 541338 w 478"/>
              <a:gd name="T5" fmla="*/ 536569 h 941"/>
              <a:gd name="T6" fmla="*/ 7928 w 478"/>
              <a:gd name="T7" fmla="*/ 1065213 h 941"/>
              <a:gd name="T8" fmla="*/ 0 60000 65536"/>
              <a:gd name="T9" fmla="*/ 0 60000 65536"/>
              <a:gd name="T10" fmla="*/ 0 60000 65536"/>
              <a:gd name="T11" fmla="*/ 0 60000 65536"/>
              <a:gd name="T12" fmla="*/ 0 w 478"/>
              <a:gd name="T13" fmla="*/ 0 h 941"/>
              <a:gd name="T14" fmla="*/ 478 w 478"/>
              <a:gd name="T15" fmla="*/ 941 h 941"/>
            </a:gdLst>
            <a:ahLst/>
            <a:cxnLst>
              <a:cxn ang="T8">
                <a:pos x="T0" y="T1"/>
              </a:cxn>
              <a:cxn ang="T9">
                <a:pos x="T2" y="T3"/>
              </a:cxn>
              <a:cxn ang="T10">
                <a:pos x="T4" y="T5"/>
              </a:cxn>
              <a:cxn ang="T11">
                <a:pos x="T6" y="T7"/>
              </a:cxn>
            </a:cxnLst>
            <a:rect l="T12" t="T13" r="T14" b="T15"/>
            <a:pathLst>
              <a:path w="478" h="941">
                <a:moveTo>
                  <a:pt x="0" y="4"/>
                </a:moveTo>
                <a:lnTo>
                  <a:pt x="4" y="0"/>
                </a:lnTo>
                <a:lnTo>
                  <a:pt x="478" y="474"/>
                </a:lnTo>
                <a:lnTo>
                  <a:pt x="7" y="941"/>
                </a:lnTo>
              </a:path>
            </a:pathLst>
          </a:custGeom>
          <a:noFill/>
          <a:ln w="28575" cap="rnd">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 name="Freeform 1003"/>
          <p:cNvSpPr>
            <a:spLocks/>
          </p:cNvSpPr>
          <p:nvPr/>
        </p:nvSpPr>
        <p:spPr bwMode="auto">
          <a:xfrm>
            <a:off x="11021432" y="145805"/>
            <a:ext cx="246063" cy="411162"/>
          </a:xfrm>
          <a:custGeom>
            <a:avLst/>
            <a:gdLst>
              <a:gd name="T0" fmla="*/ 239259 w 217"/>
              <a:gd name="T1" fmla="*/ 411162 h 363"/>
              <a:gd name="T2" fmla="*/ 246063 w 217"/>
              <a:gd name="T3" fmla="*/ 411162 h 363"/>
              <a:gd name="T4" fmla="*/ 0 w 217"/>
              <a:gd name="T5" fmla="*/ 165371 h 363"/>
              <a:gd name="T6" fmla="*/ 165554 w 217"/>
              <a:gd name="T7" fmla="*/ 0 h 363"/>
              <a:gd name="T8" fmla="*/ 0 60000 65536"/>
              <a:gd name="T9" fmla="*/ 0 60000 65536"/>
              <a:gd name="T10" fmla="*/ 0 60000 65536"/>
              <a:gd name="T11" fmla="*/ 0 60000 65536"/>
              <a:gd name="T12" fmla="*/ 0 w 217"/>
              <a:gd name="T13" fmla="*/ 0 h 363"/>
              <a:gd name="T14" fmla="*/ 217 w 217"/>
              <a:gd name="T15" fmla="*/ 363 h 363"/>
            </a:gdLst>
            <a:ahLst/>
            <a:cxnLst>
              <a:cxn ang="T8">
                <a:pos x="T0" y="T1"/>
              </a:cxn>
              <a:cxn ang="T9">
                <a:pos x="T2" y="T3"/>
              </a:cxn>
              <a:cxn ang="T10">
                <a:pos x="T4" y="T5"/>
              </a:cxn>
              <a:cxn ang="T11">
                <a:pos x="T6" y="T7"/>
              </a:cxn>
            </a:cxnLst>
            <a:rect l="T12" t="T13" r="T14" b="T15"/>
            <a:pathLst>
              <a:path w="217" h="363">
                <a:moveTo>
                  <a:pt x="211" y="363"/>
                </a:moveTo>
                <a:lnTo>
                  <a:pt x="217" y="363"/>
                </a:lnTo>
                <a:lnTo>
                  <a:pt x="0" y="146"/>
                </a:lnTo>
                <a:lnTo>
                  <a:pt x="146" y="0"/>
                </a:lnTo>
              </a:path>
            </a:pathLst>
          </a:custGeom>
          <a:noFill/>
          <a:ln w="28575" cap="rnd">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 name="Freeform 1004"/>
          <p:cNvSpPr>
            <a:spLocks/>
          </p:cNvSpPr>
          <p:nvPr/>
        </p:nvSpPr>
        <p:spPr bwMode="auto">
          <a:xfrm>
            <a:off x="10224507" y="556967"/>
            <a:ext cx="1035050" cy="4763"/>
          </a:xfrm>
          <a:custGeom>
            <a:avLst/>
            <a:gdLst>
              <a:gd name="T0" fmla="*/ 0 w 915"/>
              <a:gd name="T1" fmla="*/ 4763 h 4"/>
              <a:gd name="T2" fmla="*/ 0 w 915"/>
              <a:gd name="T3" fmla="*/ 0 h 4"/>
              <a:gd name="T4" fmla="*/ 1035050 w 915"/>
              <a:gd name="T5" fmla="*/ 0 h 4"/>
              <a:gd name="T6" fmla="*/ 0 60000 65536"/>
              <a:gd name="T7" fmla="*/ 0 60000 65536"/>
              <a:gd name="T8" fmla="*/ 0 60000 65536"/>
              <a:gd name="T9" fmla="*/ 0 w 915"/>
              <a:gd name="T10" fmla="*/ 0 h 4"/>
              <a:gd name="T11" fmla="*/ 915 w 915"/>
              <a:gd name="T12" fmla="*/ 4 h 4"/>
            </a:gdLst>
            <a:ahLst/>
            <a:cxnLst>
              <a:cxn ang="T6">
                <a:pos x="T0" y="T1"/>
              </a:cxn>
              <a:cxn ang="T7">
                <a:pos x="T2" y="T3"/>
              </a:cxn>
              <a:cxn ang="T8">
                <a:pos x="T4" y="T5"/>
              </a:cxn>
            </a:cxnLst>
            <a:rect l="T9" t="T10" r="T11" b="T12"/>
            <a:pathLst>
              <a:path w="915" h="4">
                <a:moveTo>
                  <a:pt x="0" y="4"/>
                </a:moveTo>
                <a:lnTo>
                  <a:pt x="0" y="0"/>
                </a:lnTo>
                <a:lnTo>
                  <a:pt x="915" y="0"/>
                </a:lnTo>
              </a:path>
            </a:pathLst>
          </a:custGeom>
          <a:noFill/>
          <a:ln w="28575" cap="rnd">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 name="Freeform 1005"/>
          <p:cNvSpPr>
            <a:spLocks/>
          </p:cNvSpPr>
          <p:nvPr/>
        </p:nvSpPr>
        <p:spPr bwMode="auto">
          <a:xfrm>
            <a:off x="10216570" y="561730"/>
            <a:ext cx="7937" cy="233362"/>
          </a:xfrm>
          <a:custGeom>
            <a:avLst/>
            <a:gdLst>
              <a:gd name="T0" fmla="*/ 0 w 6"/>
              <a:gd name="T1" fmla="*/ 233362 h 206"/>
              <a:gd name="T2" fmla="*/ 7937 w 6"/>
              <a:gd name="T3" fmla="*/ 233362 h 206"/>
              <a:gd name="T4" fmla="*/ 7937 w 6"/>
              <a:gd name="T5" fmla="*/ 0 h 206"/>
              <a:gd name="T6" fmla="*/ 0 60000 65536"/>
              <a:gd name="T7" fmla="*/ 0 60000 65536"/>
              <a:gd name="T8" fmla="*/ 0 60000 65536"/>
              <a:gd name="T9" fmla="*/ 0 w 6"/>
              <a:gd name="T10" fmla="*/ 0 h 206"/>
              <a:gd name="T11" fmla="*/ 6 w 6"/>
              <a:gd name="T12" fmla="*/ 206 h 206"/>
            </a:gdLst>
            <a:ahLst/>
            <a:cxnLst>
              <a:cxn ang="T6">
                <a:pos x="T0" y="T1"/>
              </a:cxn>
              <a:cxn ang="T7">
                <a:pos x="T2" y="T3"/>
              </a:cxn>
              <a:cxn ang="T8">
                <a:pos x="T4" y="T5"/>
              </a:cxn>
            </a:cxnLst>
            <a:rect l="T9" t="T10" r="T11" b="T12"/>
            <a:pathLst>
              <a:path w="6" h="206">
                <a:moveTo>
                  <a:pt x="0" y="206"/>
                </a:moveTo>
                <a:lnTo>
                  <a:pt x="6" y="206"/>
                </a:lnTo>
                <a:lnTo>
                  <a:pt x="6" y="0"/>
                </a:lnTo>
              </a:path>
            </a:pathLst>
          </a:custGeom>
          <a:noFill/>
          <a:ln w="28575" cap="rnd">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 name="Line 1006"/>
          <p:cNvSpPr>
            <a:spLocks noChangeShapeType="1"/>
          </p:cNvSpPr>
          <p:nvPr/>
        </p:nvSpPr>
        <p:spPr bwMode="auto">
          <a:xfrm flipV="1">
            <a:off x="1202398" y="795091"/>
            <a:ext cx="9014172" cy="56545"/>
          </a:xfrm>
          <a:prstGeom prst="line">
            <a:avLst/>
          </a:prstGeom>
          <a:noFill/>
          <a:ln w="28575" cap="rnd">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1400901419"/>
      </p:ext>
    </p:extLst>
  </p:cSld>
  <p:clrMapOvr>
    <a:masterClrMapping/>
  </p:clrMapOvr>
  <mc:AlternateContent xmlns:mc="http://schemas.openxmlformats.org/markup-compatibility/2006">
    <mc:Choice xmlns:p14="http://schemas.microsoft.com/office/powerpoint/2010/main" Requires="p14">
      <p:transition p14:dur="3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par>
                                <p:cTn id="8" presetID="55" presetClass="entr" presetSubtype="0" fill="hold" grpId="0" nodeType="withEffect">
                                  <p:stCondLst>
                                    <p:cond delay="0"/>
                                  </p:stCondLst>
                                  <p:iterate type="wd">
                                    <p:tmPct val="10000"/>
                                  </p:iterate>
                                  <p:childTnLst>
                                    <p:set>
                                      <p:cBhvr>
                                        <p:cTn id="9" dur="1" fill="hold">
                                          <p:stCondLst>
                                            <p:cond delay="0"/>
                                          </p:stCondLst>
                                        </p:cTn>
                                        <p:tgtEl>
                                          <p:spTgt spid="51"/>
                                        </p:tgtEl>
                                        <p:attrNameLst>
                                          <p:attrName>style.visibility</p:attrName>
                                        </p:attrNameLst>
                                      </p:cBhvr>
                                      <p:to>
                                        <p:strVal val="visible"/>
                                      </p:to>
                                    </p:set>
                                    <p:anim calcmode="lin" valueType="num">
                                      <p:cBhvr>
                                        <p:cTn id="10" dur="1000" fill="hold"/>
                                        <p:tgtEl>
                                          <p:spTgt spid="51"/>
                                        </p:tgtEl>
                                        <p:attrNameLst>
                                          <p:attrName>ppt_w</p:attrName>
                                        </p:attrNameLst>
                                      </p:cBhvr>
                                      <p:tavLst>
                                        <p:tav tm="0">
                                          <p:val>
                                            <p:strVal val="#ppt_w*0.70"/>
                                          </p:val>
                                        </p:tav>
                                        <p:tav tm="100000">
                                          <p:val>
                                            <p:strVal val="#ppt_w"/>
                                          </p:val>
                                        </p:tav>
                                      </p:tavLst>
                                    </p:anim>
                                    <p:anim calcmode="lin" valueType="num">
                                      <p:cBhvr>
                                        <p:cTn id="11" dur="1000" fill="hold"/>
                                        <p:tgtEl>
                                          <p:spTgt spid="51"/>
                                        </p:tgtEl>
                                        <p:attrNameLst>
                                          <p:attrName>ppt_h</p:attrName>
                                        </p:attrNameLst>
                                      </p:cBhvr>
                                      <p:tavLst>
                                        <p:tav tm="0">
                                          <p:val>
                                            <p:strVal val="#ppt_h"/>
                                          </p:val>
                                        </p:tav>
                                        <p:tav tm="100000">
                                          <p:val>
                                            <p:strVal val="#ppt_h"/>
                                          </p:val>
                                        </p:tav>
                                      </p:tavLst>
                                    </p:anim>
                                    <p:animEffect transition="in" filter="fade">
                                      <p:cBhvr>
                                        <p:cTn id="12" dur="1000"/>
                                        <p:tgtEl>
                                          <p:spTgt spid="51"/>
                                        </p:tgtEl>
                                      </p:cBhvr>
                                    </p:animEffect>
                                  </p:childTnLst>
                                </p:cTn>
                              </p:par>
                              <p:par>
                                <p:cTn id="13" presetID="55" presetClass="entr" presetSubtype="0" fill="hold" grpId="0" nodeType="withEffect">
                                  <p:stCondLst>
                                    <p:cond delay="0"/>
                                  </p:stCondLst>
                                  <p:iterate type="wd">
                                    <p:tmPct val="10000"/>
                                  </p:iterate>
                                  <p:childTnLst>
                                    <p:set>
                                      <p:cBhvr>
                                        <p:cTn id="14" dur="1" fill="hold">
                                          <p:stCondLst>
                                            <p:cond delay="0"/>
                                          </p:stCondLst>
                                        </p:cTn>
                                        <p:tgtEl>
                                          <p:spTgt spid="52"/>
                                        </p:tgtEl>
                                        <p:attrNameLst>
                                          <p:attrName>style.visibility</p:attrName>
                                        </p:attrNameLst>
                                      </p:cBhvr>
                                      <p:to>
                                        <p:strVal val="visible"/>
                                      </p:to>
                                    </p:set>
                                    <p:anim calcmode="lin" valueType="num">
                                      <p:cBhvr>
                                        <p:cTn id="15" dur="1000" fill="hold"/>
                                        <p:tgtEl>
                                          <p:spTgt spid="52"/>
                                        </p:tgtEl>
                                        <p:attrNameLst>
                                          <p:attrName>ppt_w</p:attrName>
                                        </p:attrNameLst>
                                      </p:cBhvr>
                                      <p:tavLst>
                                        <p:tav tm="0">
                                          <p:val>
                                            <p:strVal val="#ppt_w*0.70"/>
                                          </p:val>
                                        </p:tav>
                                        <p:tav tm="100000">
                                          <p:val>
                                            <p:strVal val="#ppt_w"/>
                                          </p:val>
                                        </p:tav>
                                      </p:tavLst>
                                    </p:anim>
                                    <p:anim calcmode="lin" valueType="num">
                                      <p:cBhvr>
                                        <p:cTn id="16" dur="1000" fill="hold"/>
                                        <p:tgtEl>
                                          <p:spTgt spid="52"/>
                                        </p:tgtEl>
                                        <p:attrNameLst>
                                          <p:attrName>ppt_h</p:attrName>
                                        </p:attrNameLst>
                                      </p:cBhvr>
                                      <p:tavLst>
                                        <p:tav tm="0">
                                          <p:val>
                                            <p:strVal val="#ppt_h"/>
                                          </p:val>
                                        </p:tav>
                                        <p:tav tm="100000">
                                          <p:val>
                                            <p:strVal val="#ppt_h"/>
                                          </p:val>
                                        </p:tav>
                                      </p:tavLst>
                                    </p:anim>
                                    <p:animEffect transition="in" filter="fade">
                                      <p:cBhvr>
                                        <p:cTn id="17" dur="1000"/>
                                        <p:tgtEl>
                                          <p:spTgt spid="52"/>
                                        </p:tgtEl>
                                      </p:cBhvr>
                                    </p:animEffect>
                                  </p:childTnLst>
                                </p:cTn>
                              </p:par>
                              <p:par>
                                <p:cTn id="18" presetID="55" presetClass="entr" presetSubtype="0" fill="hold" grpId="0" nodeType="withEffect">
                                  <p:stCondLst>
                                    <p:cond delay="0"/>
                                  </p:stCondLst>
                                  <p:iterate type="wd">
                                    <p:tmPct val="10000"/>
                                  </p:iterate>
                                  <p:childTnLst>
                                    <p:set>
                                      <p:cBhvr>
                                        <p:cTn id="19" dur="1" fill="hold">
                                          <p:stCondLst>
                                            <p:cond delay="0"/>
                                          </p:stCondLst>
                                        </p:cTn>
                                        <p:tgtEl>
                                          <p:spTgt spid="53"/>
                                        </p:tgtEl>
                                        <p:attrNameLst>
                                          <p:attrName>style.visibility</p:attrName>
                                        </p:attrNameLst>
                                      </p:cBhvr>
                                      <p:to>
                                        <p:strVal val="visible"/>
                                      </p:to>
                                    </p:set>
                                    <p:anim calcmode="lin" valueType="num">
                                      <p:cBhvr>
                                        <p:cTn id="20" dur="1000" fill="hold"/>
                                        <p:tgtEl>
                                          <p:spTgt spid="53"/>
                                        </p:tgtEl>
                                        <p:attrNameLst>
                                          <p:attrName>ppt_w</p:attrName>
                                        </p:attrNameLst>
                                      </p:cBhvr>
                                      <p:tavLst>
                                        <p:tav tm="0">
                                          <p:val>
                                            <p:strVal val="#ppt_w*0.70"/>
                                          </p:val>
                                        </p:tav>
                                        <p:tav tm="100000">
                                          <p:val>
                                            <p:strVal val="#ppt_w"/>
                                          </p:val>
                                        </p:tav>
                                      </p:tavLst>
                                    </p:anim>
                                    <p:anim calcmode="lin" valueType="num">
                                      <p:cBhvr>
                                        <p:cTn id="21" dur="1000" fill="hold"/>
                                        <p:tgtEl>
                                          <p:spTgt spid="53"/>
                                        </p:tgtEl>
                                        <p:attrNameLst>
                                          <p:attrName>ppt_h</p:attrName>
                                        </p:attrNameLst>
                                      </p:cBhvr>
                                      <p:tavLst>
                                        <p:tav tm="0">
                                          <p:val>
                                            <p:strVal val="#ppt_h"/>
                                          </p:val>
                                        </p:tav>
                                        <p:tav tm="100000">
                                          <p:val>
                                            <p:strVal val="#ppt_h"/>
                                          </p:val>
                                        </p:tav>
                                      </p:tavLst>
                                    </p:anim>
                                    <p:animEffect transition="in" filter="fade">
                                      <p:cBhvr>
                                        <p:cTn id="22" dur="1000"/>
                                        <p:tgtEl>
                                          <p:spTgt spid="53"/>
                                        </p:tgtEl>
                                      </p:cBhvr>
                                    </p:animEffect>
                                  </p:childTnLst>
                                </p:cTn>
                              </p:par>
                              <p:par>
                                <p:cTn id="23" presetID="55" presetClass="entr"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visible"/>
                                      </p:to>
                                    </p:set>
                                    <p:anim calcmode="lin" valueType="num">
                                      <p:cBhvr>
                                        <p:cTn id="25" dur="1000" fill="hold"/>
                                        <p:tgtEl>
                                          <p:spTgt spid="63"/>
                                        </p:tgtEl>
                                        <p:attrNameLst>
                                          <p:attrName>ppt_w</p:attrName>
                                        </p:attrNameLst>
                                      </p:cBhvr>
                                      <p:tavLst>
                                        <p:tav tm="0">
                                          <p:val>
                                            <p:strVal val="#ppt_w*0.70"/>
                                          </p:val>
                                        </p:tav>
                                        <p:tav tm="100000">
                                          <p:val>
                                            <p:strVal val="#ppt_w"/>
                                          </p:val>
                                        </p:tav>
                                      </p:tavLst>
                                    </p:anim>
                                    <p:anim calcmode="lin" valueType="num">
                                      <p:cBhvr>
                                        <p:cTn id="26" dur="1000" fill="hold"/>
                                        <p:tgtEl>
                                          <p:spTgt spid="63"/>
                                        </p:tgtEl>
                                        <p:attrNameLst>
                                          <p:attrName>ppt_h</p:attrName>
                                        </p:attrNameLst>
                                      </p:cBhvr>
                                      <p:tavLst>
                                        <p:tav tm="0">
                                          <p:val>
                                            <p:strVal val="#ppt_h"/>
                                          </p:val>
                                        </p:tav>
                                        <p:tav tm="100000">
                                          <p:val>
                                            <p:strVal val="#ppt_h"/>
                                          </p:val>
                                        </p:tav>
                                      </p:tavLst>
                                    </p:anim>
                                    <p:animEffect transition="in" filter="fade">
                                      <p:cBhvr>
                                        <p:cTn id="27" dur="1000"/>
                                        <p:tgtEl>
                                          <p:spTgt spid="63"/>
                                        </p:tgtEl>
                                      </p:cBhvr>
                                    </p:animEffect>
                                  </p:childTnLst>
                                </p:cTn>
                              </p:par>
                              <p:par>
                                <p:cTn id="28" presetID="55" presetClass="entr" presetSubtype="0" fill="hold" grpId="0" nodeType="withEffect">
                                  <p:stCondLst>
                                    <p:cond delay="0"/>
                                  </p:stCondLst>
                                  <p:iterate type="wd">
                                    <p:tmPct val="10000"/>
                                  </p:iterate>
                                  <p:childTnLst>
                                    <p:set>
                                      <p:cBhvr>
                                        <p:cTn id="29" dur="1" fill="hold">
                                          <p:stCondLst>
                                            <p:cond delay="0"/>
                                          </p:stCondLst>
                                        </p:cTn>
                                        <p:tgtEl>
                                          <p:spTgt spid="55"/>
                                        </p:tgtEl>
                                        <p:attrNameLst>
                                          <p:attrName>style.visibility</p:attrName>
                                        </p:attrNameLst>
                                      </p:cBhvr>
                                      <p:to>
                                        <p:strVal val="visible"/>
                                      </p:to>
                                    </p:set>
                                    <p:anim calcmode="lin" valueType="num">
                                      <p:cBhvr>
                                        <p:cTn id="30" dur="1000" fill="hold"/>
                                        <p:tgtEl>
                                          <p:spTgt spid="55"/>
                                        </p:tgtEl>
                                        <p:attrNameLst>
                                          <p:attrName>ppt_w</p:attrName>
                                        </p:attrNameLst>
                                      </p:cBhvr>
                                      <p:tavLst>
                                        <p:tav tm="0">
                                          <p:val>
                                            <p:strVal val="#ppt_w*0.70"/>
                                          </p:val>
                                        </p:tav>
                                        <p:tav tm="100000">
                                          <p:val>
                                            <p:strVal val="#ppt_w"/>
                                          </p:val>
                                        </p:tav>
                                      </p:tavLst>
                                    </p:anim>
                                    <p:anim calcmode="lin" valueType="num">
                                      <p:cBhvr>
                                        <p:cTn id="31" dur="1000" fill="hold"/>
                                        <p:tgtEl>
                                          <p:spTgt spid="55"/>
                                        </p:tgtEl>
                                        <p:attrNameLst>
                                          <p:attrName>ppt_h</p:attrName>
                                        </p:attrNameLst>
                                      </p:cBhvr>
                                      <p:tavLst>
                                        <p:tav tm="0">
                                          <p:val>
                                            <p:strVal val="#ppt_h"/>
                                          </p:val>
                                        </p:tav>
                                        <p:tav tm="100000">
                                          <p:val>
                                            <p:strVal val="#ppt_h"/>
                                          </p:val>
                                        </p:tav>
                                      </p:tavLst>
                                    </p:anim>
                                    <p:animEffect transition="in" filter="fade">
                                      <p:cBhvr>
                                        <p:cTn id="32" dur="1000"/>
                                        <p:tgtEl>
                                          <p:spTgt spid="55"/>
                                        </p:tgtEl>
                                      </p:cBhvr>
                                    </p:animEffect>
                                  </p:childTnLst>
                                </p:cTn>
                              </p:par>
                              <p:par>
                                <p:cTn id="33" presetID="55" presetClass="entr" presetSubtype="0" fill="hold" grpId="0" nodeType="withEffect">
                                  <p:stCondLst>
                                    <p:cond delay="0"/>
                                  </p:stCondLst>
                                  <p:iterate type="wd">
                                    <p:tmPct val="10000"/>
                                  </p:iterate>
                                  <p:childTnLst>
                                    <p:set>
                                      <p:cBhvr>
                                        <p:cTn id="34" dur="1" fill="hold">
                                          <p:stCondLst>
                                            <p:cond delay="0"/>
                                          </p:stCondLst>
                                        </p:cTn>
                                        <p:tgtEl>
                                          <p:spTgt spid="56"/>
                                        </p:tgtEl>
                                        <p:attrNameLst>
                                          <p:attrName>style.visibility</p:attrName>
                                        </p:attrNameLst>
                                      </p:cBhvr>
                                      <p:to>
                                        <p:strVal val="visible"/>
                                      </p:to>
                                    </p:set>
                                    <p:anim calcmode="lin" valueType="num">
                                      <p:cBhvr>
                                        <p:cTn id="35" dur="1000" fill="hold"/>
                                        <p:tgtEl>
                                          <p:spTgt spid="56"/>
                                        </p:tgtEl>
                                        <p:attrNameLst>
                                          <p:attrName>ppt_w</p:attrName>
                                        </p:attrNameLst>
                                      </p:cBhvr>
                                      <p:tavLst>
                                        <p:tav tm="0">
                                          <p:val>
                                            <p:strVal val="#ppt_w*0.70"/>
                                          </p:val>
                                        </p:tav>
                                        <p:tav tm="100000">
                                          <p:val>
                                            <p:strVal val="#ppt_w"/>
                                          </p:val>
                                        </p:tav>
                                      </p:tavLst>
                                    </p:anim>
                                    <p:anim calcmode="lin" valueType="num">
                                      <p:cBhvr>
                                        <p:cTn id="36" dur="1000" fill="hold"/>
                                        <p:tgtEl>
                                          <p:spTgt spid="56"/>
                                        </p:tgtEl>
                                        <p:attrNameLst>
                                          <p:attrName>ppt_h</p:attrName>
                                        </p:attrNameLst>
                                      </p:cBhvr>
                                      <p:tavLst>
                                        <p:tav tm="0">
                                          <p:val>
                                            <p:strVal val="#ppt_h"/>
                                          </p:val>
                                        </p:tav>
                                        <p:tav tm="100000">
                                          <p:val>
                                            <p:strVal val="#ppt_h"/>
                                          </p:val>
                                        </p:tav>
                                      </p:tavLst>
                                    </p:anim>
                                    <p:animEffect transition="in" filter="fade">
                                      <p:cBhvr>
                                        <p:cTn id="37" dur="1000"/>
                                        <p:tgtEl>
                                          <p:spTgt spid="56"/>
                                        </p:tgtEl>
                                      </p:cBhvr>
                                    </p:animEffect>
                                  </p:childTnLst>
                                </p:cTn>
                              </p:par>
                              <p:par>
                                <p:cTn id="38" presetID="55" presetClass="entr" presetSubtype="0" fill="hold" grpId="0" nodeType="withEffect">
                                  <p:stCondLst>
                                    <p:cond delay="0"/>
                                  </p:stCondLst>
                                  <p:iterate type="wd">
                                    <p:tmPct val="10000"/>
                                  </p:iterate>
                                  <p:childTnLst>
                                    <p:set>
                                      <p:cBhvr>
                                        <p:cTn id="39" dur="1" fill="hold">
                                          <p:stCondLst>
                                            <p:cond delay="0"/>
                                          </p:stCondLst>
                                        </p:cTn>
                                        <p:tgtEl>
                                          <p:spTgt spid="57"/>
                                        </p:tgtEl>
                                        <p:attrNameLst>
                                          <p:attrName>style.visibility</p:attrName>
                                        </p:attrNameLst>
                                      </p:cBhvr>
                                      <p:to>
                                        <p:strVal val="visible"/>
                                      </p:to>
                                    </p:set>
                                    <p:anim calcmode="lin" valueType="num">
                                      <p:cBhvr>
                                        <p:cTn id="40" dur="1000" fill="hold"/>
                                        <p:tgtEl>
                                          <p:spTgt spid="57"/>
                                        </p:tgtEl>
                                        <p:attrNameLst>
                                          <p:attrName>ppt_w</p:attrName>
                                        </p:attrNameLst>
                                      </p:cBhvr>
                                      <p:tavLst>
                                        <p:tav tm="0">
                                          <p:val>
                                            <p:strVal val="#ppt_w*0.70"/>
                                          </p:val>
                                        </p:tav>
                                        <p:tav tm="100000">
                                          <p:val>
                                            <p:strVal val="#ppt_w"/>
                                          </p:val>
                                        </p:tav>
                                      </p:tavLst>
                                    </p:anim>
                                    <p:anim calcmode="lin" valueType="num">
                                      <p:cBhvr>
                                        <p:cTn id="41" dur="1000" fill="hold"/>
                                        <p:tgtEl>
                                          <p:spTgt spid="57"/>
                                        </p:tgtEl>
                                        <p:attrNameLst>
                                          <p:attrName>ppt_h</p:attrName>
                                        </p:attrNameLst>
                                      </p:cBhvr>
                                      <p:tavLst>
                                        <p:tav tm="0">
                                          <p:val>
                                            <p:strVal val="#ppt_h"/>
                                          </p:val>
                                        </p:tav>
                                        <p:tav tm="100000">
                                          <p:val>
                                            <p:strVal val="#ppt_h"/>
                                          </p:val>
                                        </p:tav>
                                      </p:tavLst>
                                    </p:anim>
                                    <p:animEffect transition="in" filter="fade">
                                      <p:cBhvr>
                                        <p:cTn id="42" dur="1000"/>
                                        <p:tgtEl>
                                          <p:spTgt spid="57"/>
                                        </p:tgtEl>
                                      </p:cBhvr>
                                    </p:animEffect>
                                  </p:childTnLst>
                                </p:cTn>
                              </p:par>
                              <p:par>
                                <p:cTn id="43" presetID="55" presetClass="entr" presetSubtype="0" fill="hold" grpId="0" nodeType="withEffect">
                                  <p:stCondLst>
                                    <p:cond delay="0"/>
                                  </p:stCondLst>
                                  <p:iterate type="wd">
                                    <p:tmPct val="10000"/>
                                  </p:iterate>
                                  <p:childTnLst>
                                    <p:set>
                                      <p:cBhvr>
                                        <p:cTn id="44" dur="1" fill="hold">
                                          <p:stCondLst>
                                            <p:cond delay="0"/>
                                          </p:stCondLst>
                                        </p:cTn>
                                        <p:tgtEl>
                                          <p:spTgt spid="58"/>
                                        </p:tgtEl>
                                        <p:attrNameLst>
                                          <p:attrName>style.visibility</p:attrName>
                                        </p:attrNameLst>
                                      </p:cBhvr>
                                      <p:to>
                                        <p:strVal val="visible"/>
                                      </p:to>
                                    </p:set>
                                    <p:anim calcmode="lin" valueType="num">
                                      <p:cBhvr>
                                        <p:cTn id="45" dur="1000" fill="hold"/>
                                        <p:tgtEl>
                                          <p:spTgt spid="58"/>
                                        </p:tgtEl>
                                        <p:attrNameLst>
                                          <p:attrName>ppt_w</p:attrName>
                                        </p:attrNameLst>
                                      </p:cBhvr>
                                      <p:tavLst>
                                        <p:tav tm="0">
                                          <p:val>
                                            <p:strVal val="#ppt_w*0.70"/>
                                          </p:val>
                                        </p:tav>
                                        <p:tav tm="100000">
                                          <p:val>
                                            <p:strVal val="#ppt_w"/>
                                          </p:val>
                                        </p:tav>
                                      </p:tavLst>
                                    </p:anim>
                                    <p:anim calcmode="lin" valueType="num">
                                      <p:cBhvr>
                                        <p:cTn id="46" dur="1000" fill="hold"/>
                                        <p:tgtEl>
                                          <p:spTgt spid="58"/>
                                        </p:tgtEl>
                                        <p:attrNameLst>
                                          <p:attrName>ppt_h</p:attrName>
                                        </p:attrNameLst>
                                      </p:cBhvr>
                                      <p:tavLst>
                                        <p:tav tm="0">
                                          <p:val>
                                            <p:strVal val="#ppt_h"/>
                                          </p:val>
                                        </p:tav>
                                        <p:tav tm="100000">
                                          <p:val>
                                            <p:strVal val="#ppt_h"/>
                                          </p:val>
                                        </p:tav>
                                      </p:tavLst>
                                    </p:anim>
                                    <p:animEffect transition="in" filter="fade">
                                      <p:cBhvr>
                                        <p:cTn id="47" dur="1000"/>
                                        <p:tgtEl>
                                          <p:spTgt spid="58"/>
                                        </p:tgtEl>
                                      </p:cBhvr>
                                    </p:animEffect>
                                  </p:childTnLst>
                                </p:cTn>
                              </p:par>
                              <p:par>
                                <p:cTn id="48" presetID="55" presetClass="entr" presetSubtype="0" fill="hold" grpId="0" nodeType="withEffect">
                                  <p:stCondLst>
                                    <p:cond delay="0"/>
                                  </p:stCondLst>
                                  <p:iterate type="wd">
                                    <p:tmPct val="10000"/>
                                  </p:iterate>
                                  <p:childTnLst>
                                    <p:set>
                                      <p:cBhvr>
                                        <p:cTn id="49" dur="1" fill="hold">
                                          <p:stCondLst>
                                            <p:cond delay="0"/>
                                          </p:stCondLst>
                                        </p:cTn>
                                        <p:tgtEl>
                                          <p:spTgt spid="59"/>
                                        </p:tgtEl>
                                        <p:attrNameLst>
                                          <p:attrName>style.visibility</p:attrName>
                                        </p:attrNameLst>
                                      </p:cBhvr>
                                      <p:to>
                                        <p:strVal val="visible"/>
                                      </p:to>
                                    </p:set>
                                    <p:anim calcmode="lin" valueType="num">
                                      <p:cBhvr>
                                        <p:cTn id="50" dur="1000" fill="hold"/>
                                        <p:tgtEl>
                                          <p:spTgt spid="59"/>
                                        </p:tgtEl>
                                        <p:attrNameLst>
                                          <p:attrName>ppt_w</p:attrName>
                                        </p:attrNameLst>
                                      </p:cBhvr>
                                      <p:tavLst>
                                        <p:tav tm="0">
                                          <p:val>
                                            <p:strVal val="#ppt_w*0.70"/>
                                          </p:val>
                                        </p:tav>
                                        <p:tav tm="100000">
                                          <p:val>
                                            <p:strVal val="#ppt_w"/>
                                          </p:val>
                                        </p:tav>
                                      </p:tavLst>
                                    </p:anim>
                                    <p:anim calcmode="lin" valueType="num">
                                      <p:cBhvr>
                                        <p:cTn id="51" dur="1000" fill="hold"/>
                                        <p:tgtEl>
                                          <p:spTgt spid="59"/>
                                        </p:tgtEl>
                                        <p:attrNameLst>
                                          <p:attrName>ppt_h</p:attrName>
                                        </p:attrNameLst>
                                      </p:cBhvr>
                                      <p:tavLst>
                                        <p:tav tm="0">
                                          <p:val>
                                            <p:strVal val="#ppt_h"/>
                                          </p:val>
                                        </p:tav>
                                        <p:tav tm="100000">
                                          <p:val>
                                            <p:strVal val="#ppt_h"/>
                                          </p:val>
                                        </p:tav>
                                      </p:tavLst>
                                    </p:anim>
                                    <p:animEffect transition="in" filter="fade">
                                      <p:cBhvr>
                                        <p:cTn id="52" dur="1000"/>
                                        <p:tgtEl>
                                          <p:spTgt spid="59"/>
                                        </p:tgtEl>
                                      </p:cBhvr>
                                    </p:animEffect>
                                  </p:childTnLst>
                                </p:cTn>
                              </p:par>
                              <p:par>
                                <p:cTn id="53" presetID="55" presetClass="entr" presetSubtype="0" fill="hold" grpId="0" nodeType="withEffect">
                                  <p:stCondLst>
                                    <p:cond delay="0"/>
                                  </p:stCondLst>
                                  <p:iterate type="wd">
                                    <p:tmPct val="10000"/>
                                  </p:iterate>
                                  <p:childTnLst>
                                    <p:set>
                                      <p:cBhvr>
                                        <p:cTn id="54" dur="1" fill="hold">
                                          <p:stCondLst>
                                            <p:cond delay="0"/>
                                          </p:stCondLst>
                                        </p:cTn>
                                        <p:tgtEl>
                                          <p:spTgt spid="60"/>
                                        </p:tgtEl>
                                        <p:attrNameLst>
                                          <p:attrName>style.visibility</p:attrName>
                                        </p:attrNameLst>
                                      </p:cBhvr>
                                      <p:to>
                                        <p:strVal val="visible"/>
                                      </p:to>
                                    </p:set>
                                    <p:anim calcmode="lin" valueType="num">
                                      <p:cBhvr>
                                        <p:cTn id="55" dur="1000" fill="hold"/>
                                        <p:tgtEl>
                                          <p:spTgt spid="60"/>
                                        </p:tgtEl>
                                        <p:attrNameLst>
                                          <p:attrName>ppt_w</p:attrName>
                                        </p:attrNameLst>
                                      </p:cBhvr>
                                      <p:tavLst>
                                        <p:tav tm="0">
                                          <p:val>
                                            <p:strVal val="#ppt_w*0.70"/>
                                          </p:val>
                                        </p:tav>
                                        <p:tav tm="100000">
                                          <p:val>
                                            <p:strVal val="#ppt_w"/>
                                          </p:val>
                                        </p:tav>
                                      </p:tavLst>
                                    </p:anim>
                                    <p:anim calcmode="lin" valueType="num">
                                      <p:cBhvr>
                                        <p:cTn id="56" dur="1000" fill="hold"/>
                                        <p:tgtEl>
                                          <p:spTgt spid="60"/>
                                        </p:tgtEl>
                                        <p:attrNameLst>
                                          <p:attrName>ppt_h</p:attrName>
                                        </p:attrNameLst>
                                      </p:cBhvr>
                                      <p:tavLst>
                                        <p:tav tm="0">
                                          <p:val>
                                            <p:strVal val="#ppt_h"/>
                                          </p:val>
                                        </p:tav>
                                        <p:tav tm="100000">
                                          <p:val>
                                            <p:strVal val="#ppt_h"/>
                                          </p:val>
                                        </p:tav>
                                      </p:tavLst>
                                    </p:anim>
                                    <p:animEffect transition="in" filter="fade">
                                      <p:cBhvr>
                                        <p:cTn id="57" dur="1000"/>
                                        <p:tgtEl>
                                          <p:spTgt spid="60"/>
                                        </p:tgtEl>
                                      </p:cBhvr>
                                    </p:animEffect>
                                  </p:childTnLst>
                                </p:cTn>
                              </p:par>
                              <p:par>
                                <p:cTn id="58" presetID="55" presetClass="entr" presetSubtype="0" fill="hold" grpId="0" nodeType="withEffect">
                                  <p:stCondLst>
                                    <p:cond delay="0"/>
                                  </p:stCondLst>
                                  <p:iterate type="wd">
                                    <p:tmPct val="10000"/>
                                  </p:iterate>
                                  <p:childTnLst>
                                    <p:set>
                                      <p:cBhvr>
                                        <p:cTn id="59" dur="1" fill="hold">
                                          <p:stCondLst>
                                            <p:cond delay="0"/>
                                          </p:stCondLst>
                                        </p:cTn>
                                        <p:tgtEl>
                                          <p:spTgt spid="54"/>
                                        </p:tgtEl>
                                        <p:attrNameLst>
                                          <p:attrName>style.visibility</p:attrName>
                                        </p:attrNameLst>
                                      </p:cBhvr>
                                      <p:to>
                                        <p:strVal val="visible"/>
                                      </p:to>
                                    </p:set>
                                    <p:anim calcmode="lin" valueType="num">
                                      <p:cBhvr>
                                        <p:cTn id="60" dur="1000" fill="hold"/>
                                        <p:tgtEl>
                                          <p:spTgt spid="54"/>
                                        </p:tgtEl>
                                        <p:attrNameLst>
                                          <p:attrName>ppt_w</p:attrName>
                                        </p:attrNameLst>
                                      </p:cBhvr>
                                      <p:tavLst>
                                        <p:tav tm="0">
                                          <p:val>
                                            <p:strVal val="#ppt_w*0.70"/>
                                          </p:val>
                                        </p:tav>
                                        <p:tav tm="100000">
                                          <p:val>
                                            <p:strVal val="#ppt_w"/>
                                          </p:val>
                                        </p:tav>
                                      </p:tavLst>
                                    </p:anim>
                                    <p:anim calcmode="lin" valueType="num">
                                      <p:cBhvr>
                                        <p:cTn id="61" dur="1000" fill="hold"/>
                                        <p:tgtEl>
                                          <p:spTgt spid="54"/>
                                        </p:tgtEl>
                                        <p:attrNameLst>
                                          <p:attrName>ppt_h</p:attrName>
                                        </p:attrNameLst>
                                      </p:cBhvr>
                                      <p:tavLst>
                                        <p:tav tm="0">
                                          <p:val>
                                            <p:strVal val="#ppt_h"/>
                                          </p:val>
                                        </p:tav>
                                        <p:tav tm="100000">
                                          <p:val>
                                            <p:strVal val="#ppt_h"/>
                                          </p:val>
                                        </p:tav>
                                      </p:tavLst>
                                    </p:anim>
                                    <p:animEffect transition="in" filter="fade">
                                      <p:cBhvr>
                                        <p:cTn id="62" dur="1000"/>
                                        <p:tgtEl>
                                          <p:spTgt spid="54"/>
                                        </p:tgtEl>
                                      </p:cBhvr>
                                    </p:animEffect>
                                  </p:childTnLst>
                                </p:cTn>
                              </p:par>
                              <p:par>
                                <p:cTn id="63" presetID="55" presetClass="entr" presetSubtype="0" fill="hold" grpId="0" nodeType="withEffect">
                                  <p:stCondLst>
                                    <p:cond delay="0"/>
                                  </p:stCondLst>
                                  <p:iterate type="wd">
                                    <p:tmPct val="10000"/>
                                  </p:iterate>
                                  <p:childTnLst>
                                    <p:set>
                                      <p:cBhvr>
                                        <p:cTn id="64" dur="1" fill="hold">
                                          <p:stCondLst>
                                            <p:cond delay="0"/>
                                          </p:stCondLst>
                                        </p:cTn>
                                        <p:tgtEl>
                                          <p:spTgt spid="61"/>
                                        </p:tgtEl>
                                        <p:attrNameLst>
                                          <p:attrName>style.visibility</p:attrName>
                                        </p:attrNameLst>
                                      </p:cBhvr>
                                      <p:to>
                                        <p:strVal val="visible"/>
                                      </p:to>
                                    </p:set>
                                    <p:anim calcmode="lin" valueType="num">
                                      <p:cBhvr>
                                        <p:cTn id="65" dur="1000" fill="hold"/>
                                        <p:tgtEl>
                                          <p:spTgt spid="61"/>
                                        </p:tgtEl>
                                        <p:attrNameLst>
                                          <p:attrName>ppt_w</p:attrName>
                                        </p:attrNameLst>
                                      </p:cBhvr>
                                      <p:tavLst>
                                        <p:tav tm="0">
                                          <p:val>
                                            <p:strVal val="#ppt_w*0.70"/>
                                          </p:val>
                                        </p:tav>
                                        <p:tav tm="100000">
                                          <p:val>
                                            <p:strVal val="#ppt_w"/>
                                          </p:val>
                                        </p:tav>
                                      </p:tavLst>
                                    </p:anim>
                                    <p:anim calcmode="lin" valueType="num">
                                      <p:cBhvr>
                                        <p:cTn id="66" dur="1000" fill="hold"/>
                                        <p:tgtEl>
                                          <p:spTgt spid="61"/>
                                        </p:tgtEl>
                                        <p:attrNameLst>
                                          <p:attrName>ppt_h</p:attrName>
                                        </p:attrNameLst>
                                      </p:cBhvr>
                                      <p:tavLst>
                                        <p:tav tm="0">
                                          <p:val>
                                            <p:strVal val="#ppt_h"/>
                                          </p:val>
                                        </p:tav>
                                        <p:tav tm="100000">
                                          <p:val>
                                            <p:strVal val="#ppt_h"/>
                                          </p:val>
                                        </p:tav>
                                      </p:tavLst>
                                    </p:anim>
                                    <p:animEffect transition="in" filter="fade">
                                      <p:cBhvr>
                                        <p:cTn id="67" dur="1000"/>
                                        <p:tgtEl>
                                          <p:spTgt spid="61"/>
                                        </p:tgtEl>
                                      </p:cBhvr>
                                    </p:animEffect>
                                  </p:childTnLst>
                                </p:cTn>
                              </p:par>
                              <p:par>
                                <p:cTn id="68" presetID="55" presetClass="entr" presetSubtype="0" fill="hold" grpId="0" nodeType="withEffect">
                                  <p:stCondLst>
                                    <p:cond delay="0"/>
                                  </p:stCondLst>
                                  <p:iterate type="wd">
                                    <p:tmPct val="10000"/>
                                  </p:iterate>
                                  <p:childTnLst>
                                    <p:set>
                                      <p:cBhvr>
                                        <p:cTn id="69" dur="1" fill="hold">
                                          <p:stCondLst>
                                            <p:cond delay="0"/>
                                          </p:stCondLst>
                                        </p:cTn>
                                        <p:tgtEl>
                                          <p:spTgt spid="62"/>
                                        </p:tgtEl>
                                        <p:attrNameLst>
                                          <p:attrName>style.visibility</p:attrName>
                                        </p:attrNameLst>
                                      </p:cBhvr>
                                      <p:to>
                                        <p:strVal val="visible"/>
                                      </p:to>
                                    </p:set>
                                    <p:anim calcmode="lin" valueType="num">
                                      <p:cBhvr>
                                        <p:cTn id="70" dur="1000" fill="hold"/>
                                        <p:tgtEl>
                                          <p:spTgt spid="62"/>
                                        </p:tgtEl>
                                        <p:attrNameLst>
                                          <p:attrName>ppt_w</p:attrName>
                                        </p:attrNameLst>
                                      </p:cBhvr>
                                      <p:tavLst>
                                        <p:tav tm="0">
                                          <p:val>
                                            <p:strVal val="#ppt_w*0.70"/>
                                          </p:val>
                                        </p:tav>
                                        <p:tav tm="100000">
                                          <p:val>
                                            <p:strVal val="#ppt_w"/>
                                          </p:val>
                                        </p:tav>
                                      </p:tavLst>
                                    </p:anim>
                                    <p:anim calcmode="lin" valueType="num">
                                      <p:cBhvr>
                                        <p:cTn id="71" dur="1000" fill="hold"/>
                                        <p:tgtEl>
                                          <p:spTgt spid="62"/>
                                        </p:tgtEl>
                                        <p:attrNameLst>
                                          <p:attrName>ppt_h</p:attrName>
                                        </p:attrNameLst>
                                      </p:cBhvr>
                                      <p:tavLst>
                                        <p:tav tm="0">
                                          <p:val>
                                            <p:strVal val="#ppt_h"/>
                                          </p:val>
                                        </p:tav>
                                        <p:tav tm="100000">
                                          <p:val>
                                            <p:strVal val="#ppt_h"/>
                                          </p:val>
                                        </p:tav>
                                      </p:tavLst>
                                    </p:anim>
                                    <p:animEffect transition="in" filter="fade">
                                      <p:cBhvr>
                                        <p:cTn id="72" dur="1000"/>
                                        <p:tgtEl>
                                          <p:spTgt spid="6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40"/>
                                        </p:tgtEl>
                                        <p:attrNameLst>
                                          <p:attrName>style.visibility</p:attrName>
                                        </p:attrNameLst>
                                      </p:cBhvr>
                                      <p:to>
                                        <p:strVal val="visible"/>
                                      </p:to>
                                    </p:set>
                                    <p:animEffect transition="in" filter="wipe(left)">
                                      <p:cBhvr>
                                        <p:cTn id="77" dur="500"/>
                                        <p:tgtEl>
                                          <p:spTgt spid="40"/>
                                        </p:tgtEl>
                                      </p:cBhvr>
                                    </p:animEffect>
                                  </p:childTnLst>
                                </p:cTn>
                              </p:par>
                            </p:childTnLst>
                          </p:cTn>
                        </p:par>
                        <p:par>
                          <p:cTn id="78" fill="hold">
                            <p:stCondLst>
                              <p:cond delay="500"/>
                            </p:stCondLst>
                            <p:childTnLst>
                              <p:par>
                                <p:cTn id="79" presetID="22" presetClass="entr" presetSubtype="4" fill="hold" grpId="0" nodeType="afterEffect">
                                  <p:stCondLst>
                                    <p:cond delay="0"/>
                                  </p:stCondLst>
                                  <p:childTnLst>
                                    <p:set>
                                      <p:cBhvr>
                                        <p:cTn id="80" dur="1" fill="hold">
                                          <p:stCondLst>
                                            <p:cond delay="0"/>
                                          </p:stCondLst>
                                        </p:cTn>
                                        <p:tgtEl>
                                          <p:spTgt spid="39"/>
                                        </p:tgtEl>
                                        <p:attrNameLst>
                                          <p:attrName>style.visibility</p:attrName>
                                        </p:attrNameLst>
                                      </p:cBhvr>
                                      <p:to>
                                        <p:strVal val="visible"/>
                                      </p:to>
                                    </p:set>
                                    <p:animEffect transition="in" filter="wipe(down)">
                                      <p:cBhvr>
                                        <p:cTn id="81" dur="100"/>
                                        <p:tgtEl>
                                          <p:spTgt spid="39"/>
                                        </p:tgtEl>
                                      </p:cBhvr>
                                    </p:animEffect>
                                  </p:childTnLst>
                                </p:cTn>
                              </p:par>
                            </p:childTnLst>
                          </p:cTn>
                        </p:par>
                        <p:par>
                          <p:cTn id="82" fill="hold">
                            <p:stCondLst>
                              <p:cond delay="600"/>
                            </p:stCondLst>
                            <p:childTnLst>
                              <p:par>
                                <p:cTn id="83" presetID="22" presetClass="entr" presetSubtype="8" fill="hold" grpId="0" nodeType="after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wipe(left)">
                                      <p:cBhvr>
                                        <p:cTn id="85" dur="300"/>
                                        <p:tgtEl>
                                          <p:spTgt spid="38"/>
                                        </p:tgtEl>
                                      </p:cBhvr>
                                    </p:animEffect>
                                  </p:childTnLst>
                                </p:cTn>
                              </p:par>
                            </p:childTnLst>
                          </p:cTn>
                        </p:par>
                        <p:par>
                          <p:cTn id="86" fill="hold">
                            <p:stCondLst>
                              <p:cond delay="900"/>
                            </p:stCondLst>
                            <p:childTnLst>
                              <p:par>
                                <p:cTn id="87" presetID="22" presetClass="entr" presetSubtype="4" fill="hold" grpId="0" nodeType="after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wipe(down)">
                                      <p:cBhvr>
                                        <p:cTn id="89" dur="200"/>
                                        <p:tgtEl>
                                          <p:spTgt spid="37"/>
                                        </p:tgtEl>
                                      </p:cBhvr>
                                    </p:animEffect>
                                  </p:childTnLst>
                                </p:cTn>
                              </p:par>
                            </p:childTnLst>
                          </p:cTn>
                        </p:par>
                        <p:par>
                          <p:cTn id="90" fill="hold">
                            <p:stCondLst>
                              <p:cond delay="1100"/>
                            </p:stCondLst>
                            <p:childTnLst>
                              <p:par>
                                <p:cTn id="91" presetID="22" presetClass="entr" presetSubtype="1" fill="hold" grpId="0" nodeType="after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wipe(up)">
                                      <p:cBhvr>
                                        <p:cTn id="93" dur="200"/>
                                        <p:tgtEl>
                                          <p:spTgt spid="34"/>
                                        </p:tgtEl>
                                      </p:cBhvr>
                                    </p:animEffect>
                                  </p:childTnLst>
                                </p:cTn>
                              </p:par>
                            </p:childTnLst>
                          </p:cTn>
                        </p:par>
                        <p:par>
                          <p:cTn id="94" fill="hold">
                            <p:stCondLst>
                              <p:cond delay="1300"/>
                            </p:stCondLst>
                            <p:childTnLst>
                              <p:par>
                                <p:cTn id="95" presetID="22" presetClass="entr" presetSubtype="4" fill="hold" grpId="0" nodeType="afterEffect">
                                  <p:stCondLst>
                                    <p:cond delay="0"/>
                                  </p:stCondLst>
                                  <p:childTnLst>
                                    <p:set>
                                      <p:cBhvr>
                                        <p:cTn id="96" dur="1" fill="hold">
                                          <p:stCondLst>
                                            <p:cond delay="0"/>
                                          </p:stCondLst>
                                        </p:cTn>
                                        <p:tgtEl>
                                          <p:spTgt spid="33"/>
                                        </p:tgtEl>
                                        <p:attrNameLst>
                                          <p:attrName>style.visibility</p:attrName>
                                        </p:attrNameLst>
                                      </p:cBhvr>
                                      <p:to>
                                        <p:strVal val="visible"/>
                                      </p:to>
                                    </p:set>
                                    <p:animEffect transition="in" filter="wipe(down)">
                                      <p:cBhvr>
                                        <p:cTn id="97" dur="200"/>
                                        <p:tgtEl>
                                          <p:spTgt spid="33"/>
                                        </p:tgtEl>
                                      </p:cBhvr>
                                    </p:animEffect>
                                  </p:childTnLst>
                                </p:cTn>
                              </p:par>
                            </p:childTnLst>
                          </p:cTn>
                        </p:par>
                        <p:par>
                          <p:cTn id="98" fill="hold">
                            <p:stCondLst>
                              <p:cond delay="1500"/>
                            </p:stCondLst>
                            <p:childTnLst>
                              <p:par>
                                <p:cTn id="99" presetID="22" presetClass="entr" presetSubtype="8" fill="hold" grpId="0" nodeType="afterEffect">
                                  <p:stCondLst>
                                    <p:cond delay="0"/>
                                  </p:stCondLst>
                                  <p:childTnLst>
                                    <p:set>
                                      <p:cBhvr>
                                        <p:cTn id="100" dur="1" fill="hold">
                                          <p:stCondLst>
                                            <p:cond delay="0"/>
                                          </p:stCondLst>
                                        </p:cTn>
                                        <p:tgtEl>
                                          <p:spTgt spid="32"/>
                                        </p:tgtEl>
                                        <p:attrNameLst>
                                          <p:attrName>style.visibility</p:attrName>
                                        </p:attrNameLst>
                                      </p:cBhvr>
                                      <p:to>
                                        <p:strVal val="visible"/>
                                      </p:to>
                                    </p:set>
                                    <p:animEffect transition="in" filter="wipe(left)">
                                      <p:cBhvr>
                                        <p:cTn id="101" dur="2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53" grpId="0"/>
      <p:bldP spid="54" grpId="0"/>
      <p:bldP spid="55" grpId="0"/>
      <p:bldP spid="56" grpId="0"/>
      <p:bldP spid="57" grpId="0"/>
      <p:bldP spid="58" grpId="0"/>
      <p:bldP spid="59" grpId="0"/>
      <p:bldP spid="60" grpId="0"/>
      <p:bldP spid="61" grpId="0"/>
      <p:bldP spid="62" grpId="0"/>
      <p:bldP spid="63" grpId="0"/>
      <p:bldP spid="32" grpId="0" animBg="1"/>
      <p:bldP spid="33" grpId="0" animBg="1"/>
      <p:bldP spid="34" grpId="0" animBg="1"/>
      <p:bldP spid="37" grpId="0" animBg="1"/>
      <p:bldP spid="38" grpId="0" animBg="1"/>
      <p:bldP spid="39" grpId="0" animBg="1"/>
      <p:bldP spid="4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731986" y="296581"/>
            <a:ext cx="3057247" cy="584775"/>
          </a:xfrm>
          <a:prstGeom prst="rect">
            <a:avLst/>
          </a:prstGeom>
          <a:noFill/>
        </p:spPr>
        <p:txBody>
          <a:bodyPr wrap="none" rtlCol="0">
            <a:spAutoFit/>
          </a:bodyPr>
          <a:lstStyle/>
          <a:p>
            <a:r>
              <a:rPr lang="zh-CN" altLang="en-US" sz="3200" dirty="0"/>
              <a:t>图像暗</a:t>
            </a:r>
            <a:r>
              <a:rPr lang="zh-CN" altLang="en-US" sz="3200" dirty="0" smtClean="0"/>
              <a:t>区域增强</a:t>
            </a:r>
            <a:endParaRPr lang="en-US" altLang="zh-CN" sz="3200" dirty="0"/>
          </a:p>
        </p:txBody>
      </p:sp>
      <p:sp>
        <p:nvSpPr>
          <p:cNvPr id="5" name="任意多边形 4"/>
          <p:cNvSpPr/>
          <p:nvPr/>
        </p:nvSpPr>
        <p:spPr>
          <a:xfrm>
            <a:off x="2522764" y="173940"/>
            <a:ext cx="791936" cy="713572"/>
          </a:xfrm>
          <a:custGeom>
            <a:avLst/>
            <a:gdLst>
              <a:gd name="connsiteX0" fmla="*/ 0 w 1019175"/>
              <a:gd name="connsiteY0" fmla="*/ 0 h 1114425"/>
              <a:gd name="connsiteX1" fmla="*/ 9525 w 1019175"/>
              <a:gd name="connsiteY1" fmla="*/ 1114425 h 1114425"/>
              <a:gd name="connsiteX2" fmla="*/ 1019175 w 1019175"/>
              <a:gd name="connsiteY2" fmla="*/ 533400 h 1114425"/>
              <a:gd name="connsiteX3" fmla="*/ 0 w 1019175"/>
              <a:gd name="connsiteY3" fmla="*/ 0 h 1114425"/>
            </a:gdLst>
            <a:ahLst/>
            <a:cxnLst>
              <a:cxn ang="0">
                <a:pos x="connsiteX0" y="connsiteY0"/>
              </a:cxn>
              <a:cxn ang="0">
                <a:pos x="connsiteX1" y="connsiteY1"/>
              </a:cxn>
              <a:cxn ang="0">
                <a:pos x="connsiteX2" y="connsiteY2"/>
              </a:cxn>
              <a:cxn ang="0">
                <a:pos x="connsiteX3" y="connsiteY3"/>
              </a:cxn>
            </a:cxnLst>
            <a:rect l="l" t="t" r="r" b="b"/>
            <a:pathLst>
              <a:path w="1019175" h="1114425">
                <a:moveTo>
                  <a:pt x="0" y="0"/>
                </a:moveTo>
                <a:lnTo>
                  <a:pt x="9525" y="1114425"/>
                </a:lnTo>
                <a:lnTo>
                  <a:pt x="1019175" y="533400"/>
                </a:lnTo>
                <a:lnTo>
                  <a:pt x="0" y="0"/>
                </a:lnTo>
                <a:close/>
              </a:path>
            </a:pathLst>
          </a:custGeom>
          <a:solidFill>
            <a:schemeClr val="accent5">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2393950" y="238338"/>
            <a:ext cx="920750" cy="584775"/>
          </a:xfrm>
          <a:prstGeom prst="rect">
            <a:avLst/>
          </a:prstGeom>
          <a:noFill/>
        </p:spPr>
        <p:txBody>
          <a:bodyPr wrap="square" lIns="91440" tIns="45720" rIns="91440" bIns="45720">
            <a:spAutoFit/>
          </a:bodyPr>
          <a:lstStyle/>
          <a:p>
            <a:pPr algn="ctr"/>
            <a:r>
              <a:rPr lang="en-US" altLang="zh-CN" sz="3200" b="1" cap="none" spc="0" dirty="0" smtClean="0">
                <a:ln w="10160">
                  <a:solidFill>
                    <a:schemeClr val="accent5"/>
                  </a:solidFill>
                  <a:prstDash val="solid"/>
                </a:ln>
                <a:effectLst>
                  <a:outerShdw blurRad="38100" dist="22860" dir="5400000" algn="tl" rotWithShape="0">
                    <a:srgbClr val="000000">
                      <a:alpha val="30000"/>
                    </a:srgbClr>
                  </a:outerShdw>
                </a:effectLst>
              </a:rPr>
              <a:t>3</a:t>
            </a:r>
            <a:r>
              <a:rPr lang="en-US" altLang="zh-CN" sz="3200" b="1" dirty="0" smtClean="0">
                <a:ln w="10160">
                  <a:solidFill>
                    <a:schemeClr val="accent5"/>
                  </a:solidFill>
                  <a:prstDash val="solid"/>
                </a:ln>
                <a:effectLst>
                  <a:outerShdw blurRad="38100" dist="22860" dir="5400000" algn="tl" rotWithShape="0">
                    <a:srgbClr val="000000">
                      <a:alpha val="30000"/>
                    </a:srgbClr>
                  </a:outerShdw>
                </a:effectLst>
              </a:rPr>
              <a:t>.2</a:t>
            </a:r>
            <a:endParaRPr lang="zh-CN" altLang="en-US" sz="3200" b="1" cap="none" spc="0" dirty="0">
              <a:ln w="10160">
                <a:solidFill>
                  <a:schemeClr val="accent5"/>
                </a:solidFill>
                <a:prstDash val="solid"/>
              </a:ln>
              <a:effectLst>
                <a:outerShdw blurRad="38100" dist="22860" dir="5400000" algn="tl" rotWithShape="0">
                  <a:srgbClr val="000000">
                    <a:alpha val="30000"/>
                  </a:srgbClr>
                </a:outerShdw>
              </a:effectLst>
            </a:endParaRPr>
          </a:p>
        </p:txBody>
      </p:sp>
      <p:pic>
        <p:nvPicPr>
          <p:cNvPr id="7" name="Picture 3" descr="wenhuayongpinyi2_0016"/>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0374311" y="76200"/>
            <a:ext cx="1493838" cy="1028700"/>
          </a:xfrm>
          <a:prstGeom prst="rect">
            <a:avLst/>
          </a:prstGeom>
          <a:noFill/>
        </p:spPr>
      </p:pic>
      <p:sp>
        <p:nvSpPr>
          <p:cNvPr id="9" name="Rectangle 2"/>
          <p:cNvSpPr>
            <a:spLocks noChangeArrowheads="1"/>
          </p:cNvSpPr>
          <p:nvPr/>
        </p:nvSpPr>
        <p:spPr bwMode="auto">
          <a:xfrm>
            <a:off x="135316" y="2876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对象 9"/>
          <p:cNvGraphicFramePr>
            <a:graphicFrameLocks noChangeAspect="1"/>
          </p:cNvGraphicFramePr>
          <p:nvPr>
            <p:extLst>
              <p:ext uri="{D42A27DB-BD31-4B8C-83A1-F6EECF244321}">
                <p14:modId xmlns:p14="http://schemas.microsoft.com/office/powerpoint/2010/main" val="4182180547"/>
              </p:ext>
            </p:extLst>
          </p:nvPr>
        </p:nvGraphicFramePr>
        <p:xfrm>
          <a:off x="2055965" y="1406492"/>
          <a:ext cx="1258735" cy="4949337"/>
        </p:xfrm>
        <a:graphic>
          <a:graphicData uri="http://schemas.openxmlformats.org/presentationml/2006/ole">
            <mc:AlternateContent xmlns:mc="http://schemas.openxmlformats.org/markup-compatibility/2006">
              <mc:Choice xmlns:v="urn:schemas-microsoft-com:vml" Requires="v">
                <p:oleObj spid="_x0000_s11399" name="Visio" r:id="rId4" imgW="952624" imgH="3981319" progId="Visio.Drawing.15">
                  <p:embed/>
                </p:oleObj>
              </mc:Choice>
              <mc:Fallback>
                <p:oleObj name="Visio" r:id="rId4" imgW="952624" imgH="3981319" progId="Visio.Drawing.15">
                  <p:embed/>
                  <p:pic>
                    <p:nvPicPr>
                      <p:cNvPr id="0" name="Object 1"/>
                      <p:cNvPicPr>
                        <a:picLocks noChangeAspect="1" noChangeArrowheads="1"/>
                      </p:cNvPicPr>
                      <p:nvPr/>
                    </p:nvPicPr>
                    <p:blipFill>
                      <a:blip r:embed="rId5"/>
                      <a:srcRect/>
                      <a:stretch>
                        <a:fillRect/>
                      </a:stretch>
                    </p:blipFill>
                    <p:spPr bwMode="auto">
                      <a:xfrm>
                        <a:off x="2055965" y="1406492"/>
                        <a:ext cx="1258735" cy="4949337"/>
                      </a:xfrm>
                      <a:prstGeom prst="rect">
                        <a:avLst/>
                      </a:prstGeom>
                      <a:noFill/>
                    </p:spPr>
                  </p:pic>
                </p:oleObj>
              </mc:Fallback>
            </mc:AlternateContent>
          </a:graphicData>
        </a:graphic>
      </p:graphicFrame>
      <p:pic>
        <p:nvPicPr>
          <p:cNvPr id="11" name="图片 10"/>
          <p:cNvPicPr/>
          <p:nvPr/>
        </p:nvPicPr>
        <p:blipFill>
          <a:blip r:embed="rId6">
            <a:extLst>
              <a:ext uri="{28A0092B-C50C-407E-A947-70E740481C1C}">
                <a14:useLocalDpi xmlns:a14="http://schemas.microsoft.com/office/drawing/2010/main" val="0"/>
              </a:ext>
            </a:extLst>
          </a:blip>
          <a:stretch>
            <a:fillRect/>
          </a:stretch>
        </p:blipFill>
        <p:spPr bwMode="auto">
          <a:xfrm>
            <a:off x="6062927" y="1614876"/>
            <a:ext cx="5160645" cy="1963420"/>
          </a:xfrm>
          <a:prstGeom prst="rect">
            <a:avLst/>
          </a:prstGeom>
          <a:noFill/>
          <a:ln>
            <a:noFill/>
          </a:ln>
          <a:extLst>
            <a:ext uri="{53640926-AAD7-44D8-BBD7-CCE9431645EC}">
              <a14:shadowObscured xmlns:a14="http://schemas.microsoft.com/office/drawing/2010/main"/>
            </a:ext>
          </a:extLst>
        </p:spPr>
      </p:pic>
      <p:sp>
        <p:nvSpPr>
          <p:cNvPr id="12" name="文本框 11"/>
          <p:cNvSpPr txBox="1"/>
          <p:nvPr/>
        </p:nvSpPr>
        <p:spPr>
          <a:xfrm>
            <a:off x="5497040" y="5244168"/>
            <a:ext cx="6340197" cy="830997"/>
          </a:xfrm>
          <a:prstGeom prst="rect">
            <a:avLst/>
          </a:prstGeom>
          <a:noFill/>
        </p:spPr>
        <p:txBody>
          <a:bodyPr wrap="none" rtlCol="0">
            <a:spAutoFit/>
          </a:bodyPr>
          <a:lstStyle/>
          <a:p>
            <a:r>
              <a:rPr lang="zh-CN" altLang="en-US" sz="2400" dirty="0" smtClean="0"/>
              <a:t>为了</a:t>
            </a:r>
            <a:r>
              <a:rPr lang="zh-CN" altLang="en-US" sz="2400" dirty="0" smtClean="0"/>
              <a:t>更为准确的图像识别，我们对灰度化后的</a:t>
            </a:r>
            <a:endParaRPr lang="en-US" altLang="zh-CN" sz="2400" dirty="0" smtClean="0"/>
          </a:p>
          <a:p>
            <a:r>
              <a:rPr lang="zh-CN" altLang="en-US" sz="2400" dirty="0" smtClean="0"/>
              <a:t>图像进行了，暗区域增强。</a:t>
            </a:r>
            <a:endParaRPr lang="zh-CN" altLang="en-US" sz="2400" dirty="0"/>
          </a:p>
        </p:txBody>
      </p:sp>
      <p:sp>
        <p:nvSpPr>
          <p:cNvPr id="13" name="文本框 12"/>
          <p:cNvSpPr txBox="1"/>
          <p:nvPr/>
        </p:nvSpPr>
        <p:spPr>
          <a:xfrm>
            <a:off x="1464485" y="6355829"/>
            <a:ext cx="2441694" cy="369332"/>
          </a:xfrm>
          <a:prstGeom prst="rect">
            <a:avLst/>
          </a:prstGeom>
          <a:noFill/>
        </p:spPr>
        <p:txBody>
          <a:bodyPr wrap="none" rtlCol="0">
            <a:spAutoFit/>
          </a:bodyPr>
          <a:lstStyle/>
          <a:p>
            <a:r>
              <a:rPr lang="zh-CN" altLang="en-US" dirty="0" smtClean="0"/>
              <a:t>图 </a:t>
            </a:r>
            <a:r>
              <a:rPr lang="en-US" altLang="zh-CN" dirty="0" smtClean="0"/>
              <a:t>2-1 </a:t>
            </a:r>
            <a:r>
              <a:rPr lang="zh-CN" altLang="en-US" dirty="0" smtClean="0"/>
              <a:t>图像增强的框图</a:t>
            </a:r>
            <a:endParaRPr lang="zh-CN" altLang="en-US" dirty="0"/>
          </a:p>
        </p:txBody>
      </p:sp>
      <p:sp>
        <p:nvSpPr>
          <p:cNvPr id="14" name="文本框 13"/>
          <p:cNvSpPr txBox="1"/>
          <p:nvPr/>
        </p:nvSpPr>
        <p:spPr>
          <a:xfrm>
            <a:off x="7330190" y="4088272"/>
            <a:ext cx="2672526" cy="369332"/>
          </a:xfrm>
          <a:prstGeom prst="rect">
            <a:avLst/>
          </a:prstGeom>
          <a:noFill/>
        </p:spPr>
        <p:txBody>
          <a:bodyPr wrap="none" rtlCol="0">
            <a:spAutoFit/>
          </a:bodyPr>
          <a:lstStyle/>
          <a:p>
            <a:r>
              <a:rPr lang="zh-CN" altLang="en-US" dirty="0" smtClean="0"/>
              <a:t>图 </a:t>
            </a:r>
            <a:r>
              <a:rPr lang="en-US" altLang="zh-CN" dirty="0" smtClean="0"/>
              <a:t>2-2 </a:t>
            </a:r>
            <a:r>
              <a:rPr lang="zh-CN" altLang="en-US" dirty="0" smtClean="0"/>
              <a:t>图像增强的示意图</a:t>
            </a:r>
            <a:endParaRPr lang="zh-CN" altLang="en-US" dirty="0"/>
          </a:p>
        </p:txBody>
      </p:sp>
    </p:spTree>
    <p:extLst>
      <p:ext uri="{BB962C8B-B14F-4D97-AF65-F5344CB8AC3E}">
        <p14:creationId xmlns:p14="http://schemas.microsoft.com/office/powerpoint/2010/main" val="33981208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731986" y="296581"/>
            <a:ext cx="1826141" cy="584775"/>
          </a:xfrm>
          <a:prstGeom prst="rect">
            <a:avLst/>
          </a:prstGeom>
          <a:noFill/>
        </p:spPr>
        <p:txBody>
          <a:bodyPr wrap="none" rtlCol="0">
            <a:spAutoFit/>
          </a:bodyPr>
          <a:lstStyle/>
          <a:p>
            <a:r>
              <a:rPr lang="zh-CN" altLang="en-US" sz="3200" dirty="0"/>
              <a:t>图像滤波</a:t>
            </a:r>
            <a:endParaRPr lang="en-US" altLang="zh-CN" sz="3200" dirty="0"/>
          </a:p>
        </p:txBody>
      </p:sp>
      <p:sp>
        <p:nvSpPr>
          <p:cNvPr id="5" name="任意多边形 4"/>
          <p:cNvSpPr/>
          <p:nvPr/>
        </p:nvSpPr>
        <p:spPr>
          <a:xfrm>
            <a:off x="2522764" y="173940"/>
            <a:ext cx="791936" cy="713572"/>
          </a:xfrm>
          <a:custGeom>
            <a:avLst/>
            <a:gdLst>
              <a:gd name="connsiteX0" fmla="*/ 0 w 1019175"/>
              <a:gd name="connsiteY0" fmla="*/ 0 h 1114425"/>
              <a:gd name="connsiteX1" fmla="*/ 9525 w 1019175"/>
              <a:gd name="connsiteY1" fmla="*/ 1114425 h 1114425"/>
              <a:gd name="connsiteX2" fmla="*/ 1019175 w 1019175"/>
              <a:gd name="connsiteY2" fmla="*/ 533400 h 1114425"/>
              <a:gd name="connsiteX3" fmla="*/ 0 w 1019175"/>
              <a:gd name="connsiteY3" fmla="*/ 0 h 1114425"/>
            </a:gdLst>
            <a:ahLst/>
            <a:cxnLst>
              <a:cxn ang="0">
                <a:pos x="connsiteX0" y="connsiteY0"/>
              </a:cxn>
              <a:cxn ang="0">
                <a:pos x="connsiteX1" y="connsiteY1"/>
              </a:cxn>
              <a:cxn ang="0">
                <a:pos x="connsiteX2" y="connsiteY2"/>
              </a:cxn>
              <a:cxn ang="0">
                <a:pos x="connsiteX3" y="connsiteY3"/>
              </a:cxn>
            </a:cxnLst>
            <a:rect l="l" t="t" r="r" b="b"/>
            <a:pathLst>
              <a:path w="1019175" h="1114425">
                <a:moveTo>
                  <a:pt x="0" y="0"/>
                </a:moveTo>
                <a:lnTo>
                  <a:pt x="9525" y="1114425"/>
                </a:lnTo>
                <a:lnTo>
                  <a:pt x="1019175" y="533400"/>
                </a:lnTo>
                <a:lnTo>
                  <a:pt x="0" y="0"/>
                </a:lnTo>
                <a:close/>
              </a:path>
            </a:pathLst>
          </a:custGeom>
          <a:solidFill>
            <a:schemeClr val="accent5">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2393950" y="238338"/>
            <a:ext cx="920750" cy="584775"/>
          </a:xfrm>
          <a:prstGeom prst="rect">
            <a:avLst/>
          </a:prstGeom>
          <a:noFill/>
        </p:spPr>
        <p:txBody>
          <a:bodyPr wrap="square" lIns="91440" tIns="45720" rIns="91440" bIns="45720">
            <a:spAutoFit/>
          </a:bodyPr>
          <a:lstStyle/>
          <a:p>
            <a:pPr algn="ctr"/>
            <a:r>
              <a:rPr lang="en-US" altLang="zh-CN" sz="3200" b="1" cap="none" spc="0" dirty="0" smtClean="0">
                <a:ln w="10160">
                  <a:solidFill>
                    <a:schemeClr val="accent5"/>
                  </a:solidFill>
                  <a:prstDash val="solid"/>
                </a:ln>
                <a:effectLst>
                  <a:outerShdw blurRad="38100" dist="22860" dir="5400000" algn="tl" rotWithShape="0">
                    <a:srgbClr val="000000">
                      <a:alpha val="30000"/>
                    </a:srgbClr>
                  </a:outerShdw>
                </a:effectLst>
              </a:rPr>
              <a:t>3</a:t>
            </a:r>
            <a:r>
              <a:rPr lang="en-US" altLang="zh-CN" sz="3200" b="1" dirty="0" smtClean="0">
                <a:ln w="10160">
                  <a:solidFill>
                    <a:schemeClr val="accent5"/>
                  </a:solidFill>
                  <a:prstDash val="solid"/>
                </a:ln>
                <a:effectLst>
                  <a:outerShdw blurRad="38100" dist="22860" dir="5400000" algn="tl" rotWithShape="0">
                    <a:srgbClr val="000000">
                      <a:alpha val="30000"/>
                    </a:srgbClr>
                  </a:outerShdw>
                </a:effectLst>
              </a:rPr>
              <a:t>.3</a:t>
            </a:r>
            <a:endParaRPr lang="zh-CN" altLang="en-US" sz="3200" b="1" cap="none" spc="0" dirty="0">
              <a:ln w="10160">
                <a:solidFill>
                  <a:schemeClr val="accent5"/>
                </a:solidFill>
                <a:prstDash val="solid"/>
              </a:ln>
              <a:effectLst>
                <a:outerShdw blurRad="38100" dist="22860" dir="5400000" algn="tl" rotWithShape="0">
                  <a:srgbClr val="000000">
                    <a:alpha val="30000"/>
                  </a:srgbClr>
                </a:outerShdw>
              </a:effectLst>
            </a:endParaRPr>
          </a:p>
        </p:txBody>
      </p:sp>
      <p:pic>
        <p:nvPicPr>
          <p:cNvPr id="7" name="Picture 3" descr="wenhuayongpinyi2_0016"/>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0374311" y="76200"/>
            <a:ext cx="1493838" cy="1028700"/>
          </a:xfrm>
          <a:prstGeom prst="rect">
            <a:avLst/>
          </a:prstGeom>
          <a:noFill/>
        </p:spPr>
      </p:pic>
      <p:sp>
        <p:nvSpPr>
          <p:cNvPr id="13" name="文本框 12"/>
          <p:cNvSpPr txBox="1"/>
          <p:nvPr/>
        </p:nvSpPr>
        <p:spPr>
          <a:xfrm>
            <a:off x="254111" y="2140420"/>
            <a:ext cx="7571303" cy="3785652"/>
          </a:xfrm>
          <a:prstGeom prst="rect">
            <a:avLst/>
          </a:prstGeom>
          <a:noFill/>
        </p:spPr>
        <p:txBody>
          <a:bodyPr wrap="none" rtlCol="0">
            <a:spAutoFit/>
          </a:bodyPr>
          <a:lstStyle/>
          <a:p>
            <a:r>
              <a:rPr lang="zh-CN" altLang="en-US" sz="2400" dirty="0" smtClean="0"/>
              <a:t>         椒盐</a:t>
            </a:r>
            <a:r>
              <a:rPr lang="zh-CN" altLang="en-US" sz="2400" dirty="0"/>
              <a:t>噪声是由图像传感器，传输信道，解码处理</a:t>
            </a:r>
            <a:r>
              <a:rPr lang="zh-CN" altLang="en-US" sz="2400" dirty="0" smtClean="0"/>
              <a:t>等</a:t>
            </a:r>
            <a:endParaRPr lang="en-US" altLang="zh-CN" sz="2400" dirty="0" smtClean="0"/>
          </a:p>
          <a:p>
            <a:r>
              <a:rPr lang="zh-CN" altLang="en-US" sz="2400" dirty="0" smtClean="0"/>
              <a:t>产生</a:t>
            </a:r>
            <a:r>
              <a:rPr lang="zh-CN" altLang="en-US" sz="2400" dirty="0"/>
              <a:t>的黑白相间的亮暗点噪声。椒盐噪声往往</a:t>
            </a:r>
            <a:r>
              <a:rPr lang="zh-CN" altLang="en-US" sz="2400" dirty="0" smtClean="0"/>
              <a:t>由</a:t>
            </a:r>
            <a:endParaRPr lang="en-US" altLang="zh-CN" sz="2400" dirty="0" smtClean="0"/>
          </a:p>
          <a:p>
            <a:r>
              <a:rPr lang="zh-CN" altLang="en-US" sz="2400" dirty="0" smtClean="0"/>
              <a:t>图像</a:t>
            </a:r>
            <a:r>
              <a:rPr lang="zh-CN" altLang="en-US" sz="2400" dirty="0"/>
              <a:t>切割引起。</a:t>
            </a:r>
            <a:r>
              <a:rPr lang="zh-CN" altLang="zh-CN" sz="2400" dirty="0" smtClean="0"/>
              <a:t>，</a:t>
            </a:r>
            <a:r>
              <a:rPr lang="zh-CN" altLang="zh-CN" sz="2400" dirty="0"/>
              <a:t>常用的椒盐噪声</a:t>
            </a:r>
            <a:r>
              <a:rPr lang="zh-CN" altLang="zh-CN" sz="2400" dirty="0" smtClean="0"/>
              <a:t>去除</a:t>
            </a:r>
            <a:r>
              <a:rPr lang="zh-CN" altLang="zh-CN" sz="2400" dirty="0"/>
              <a:t>算法</a:t>
            </a:r>
            <a:r>
              <a:rPr lang="zh-CN" altLang="zh-CN" sz="2400" dirty="0" smtClean="0"/>
              <a:t>是</a:t>
            </a:r>
            <a:endParaRPr lang="en-US" altLang="zh-CN" sz="2400" dirty="0" smtClean="0"/>
          </a:p>
          <a:p>
            <a:r>
              <a:rPr lang="zh-CN" altLang="zh-CN" sz="2400" dirty="0" smtClean="0"/>
              <a:t>中值滤波</a:t>
            </a:r>
            <a:r>
              <a:rPr lang="zh-CN" altLang="zh-CN" sz="2400" dirty="0"/>
              <a:t>算法</a:t>
            </a:r>
            <a:r>
              <a:rPr lang="zh-CN" altLang="zh-CN" sz="2400" dirty="0" smtClean="0"/>
              <a:t>，椒盐</a:t>
            </a:r>
            <a:r>
              <a:rPr lang="zh-CN" altLang="zh-CN" sz="2400" dirty="0"/>
              <a:t>噪声是</a:t>
            </a:r>
            <a:r>
              <a:rPr lang="zh-CN" altLang="zh-CN" sz="2400" dirty="0" smtClean="0"/>
              <a:t>指</a:t>
            </a:r>
            <a:endParaRPr lang="en-US" altLang="zh-CN" sz="2400" dirty="0" smtClean="0"/>
          </a:p>
          <a:p>
            <a:r>
              <a:rPr lang="zh-CN" altLang="zh-CN" sz="2400" dirty="0" smtClean="0"/>
              <a:t>两种</a:t>
            </a:r>
            <a:r>
              <a:rPr lang="zh-CN" altLang="zh-CN" sz="2400" dirty="0"/>
              <a:t>噪声</a:t>
            </a:r>
            <a:r>
              <a:rPr lang="zh-CN" altLang="zh-CN" sz="2400" dirty="0" smtClean="0"/>
              <a:t>，一</a:t>
            </a:r>
            <a:r>
              <a:rPr lang="zh-CN" altLang="zh-CN" sz="2400" dirty="0"/>
              <a:t>种是盐</a:t>
            </a:r>
            <a:r>
              <a:rPr lang="zh-CN" altLang="zh-CN" sz="2400" dirty="0" smtClean="0"/>
              <a:t>噪声</a:t>
            </a:r>
            <a:endParaRPr lang="en-US" altLang="zh-CN" sz="2400" dirty="0" smtClean="0"/>
          </a:p>
          <a:p>
            <a:r>
              <a:rPr lang="zh-CN" altLang="zh-CN" sz="2400" dirty="0" smtClean="0"/>
              <a:t>（</a:t>
            </a:r>
            <a:r>
              <a:rPr lang="en-US" altLang="zh-CN" sz="2400" dirty="0"/>
              <a:t>salt noise</a:t>
            </a:r>
            <a:r>
              <a:rPr lang="zh-CN" altLang="zh-CN" sz="2400" dirty="0" smtClean="0"/>
              <a:t>），另</a:t>
            </a:r>
            <a:r>
              <a:rPr lang="zh-CN" altLang="zh-CN" sz="2400" dirty="0"/>
              <a:t>一种</a:t>
            </a:r>
            <a:r>
              <a:rPr lang="zh-CN" altLang="zh-CN" sz="2400" dirty="0" smtClean="0"/>
              <a:t>是</a:t>
            </a:r>
            <a:endParaRPr lang="en-US" altLang="zh-CN" sz="2400" dirty="0" smtClean="0"/>
          </a:p>
          <a:p>
            <a:r>
              <a:rPr lang="zh-CN" altLang="zh-CN" sz="2400" dirty="0" smtClean="0"/>
              <a:t>胡椒噪声（</a:t>
            </a:r>
            <a:r>
              <a:rPr lang="en-US" altLang="zh-CN" sz="2400" dirty="0"/>
              <a:t>pepper noise</a:t>
            </a:r>
            <a:r>
              <a:rPr lang="zh-CN" altLang="zh-CN" sz="2400" dirty="0"/>
              <a:t>）</a:t>
            </a:r>
            <a:r>
              <a:rPr lang="zh-CN" altLang="zh-CN" sz="2400" dirty="0" smtClean="0"/>
              <a:t>。</a:t>
            </a:r>
            <a:endParaRPr lang="en-US" altLang="zh-CN" sz="2400" dirty="0" smtClean="0"/>
          </a:p>
          <a:p>
            <a:r>
              <a:rPr lang="zh-CN" altLang="zh-CN" sz="2400" dirty="0" smtClean="0"/>
              <a:t>盐</a:t>
            </a:r>
            <a:r>
              <a:rPr lang="en-US" altLang="zh-CN" sz="2400" dirty="0"/>
              <a:t>=</a:t>
            </a:r>
            <a:r>
              <a:rPr lang="zh-CN" altLang="zh-CN" sz="2400" dirty="0"/>
              <a:t>白色</a:t>
            </a:r>
            <a:r>
              <a:rPr lang="zh-CN" altLang="zh-CN" sz="2400" dirty="0" smtClean="0"/>
              <a:t>，椒</a:t>
            </a:r>
            <a:r>
              <a:rPr lang="en-US" altLang="zh-CN" sz="2400" dirty="0"/>
              <a:t>=</a:t>
            </a:r>
            <a:r>
              <a:rPr lang="zh-CN" altLang="zh-CN" sz="2400" dirty="0"/>
              <a:t>黑色</a:t>
            </a:r>
            <a:r>
              <a:rPr lang="zh-CN" altLang="zh-CN" sz="2400" dirty="0" smtClean="0"/>
              <a:t>。盐</a:t>
            </a:r>
            <a:r>
              <a:rPr lang="zh-CN" altLang="zh-CN" sz="2400" dirty="0" smtClean="0"/>
              <a:t>噪声</a:t>
            </a:r>
            <a:endParaRPr lang="en-US" altLang="zh-CN" sz="2400" dirty="0" smtClean="0"/>
          </a:p>
          <a:p>
            <a:r>
              <a:rPr lang="zh-CN" altLang="zh-CN" sz="2400" dirty="0" smtClean="0"/>
              <a:t>是</a:t>
            </a:r>
            <a:r>
              <a:rPr lang="zh-CN" altLang="zh-CN" sz="2400" dirty="0"/>
              <a:t>高</a:t>
            </a:r>
            <a:r>
              <a:rPr lang="zh-CN" altLang="zh-CN" sz="2400" dirty="0" smtClean="0"/>
              <a:t>灰度噪声，椒噪声属于低灰度噪声。</a:t>
            </a:r>
            <a:endParaRPr lang="en-US" altLang="zh-CN" sz="2400" dirty="0" smtClean="0"/>
          </a:p>
          <a:p>
            <a:r>
              <a:rPr lang="zh-CN" altLang="zh-CN" sz="2400" dirty="0" smtClean="0"/>
              <a:t>一般</a:t>
            </a:r>
            <a:r>
              <a:rPr lang="zh-CN" altLang="zh-CN" sz="2400" dirty="0"/>
              <a:t>两种噪声同时出现</a:t>
            </a:r>
            <a:r>
              <a:rPr lang="zh-CN" altLang="zh-CN" sz="2400" dirty="0" smtClean="0"/>
              <a:t>，呈现</a:t>
            </a:r>
            <a:r>
              <a:rPr lang="zh-CN" altLang="zh-CN" sz="2400" dirty="0"/>
              <a:t>在图像上就是黑白杂</a:t>
            </a:r>
            <a:r>
              <a:rPr lang="zh-CN" altLang="zh-CN" sz="2400" dirty="0" smtClean="0"/>
              <a:t>点。</a:t>
            </a:r>
            <a:endParaRPr lang="zh-CN" altLang="en-US" sz="2400" dirty="0"/>
          </a:p>
        </p:txBody>
      </p:sp>
      <p:pic>
        <p:nvPicPr>
          <p:cNvPr id="14" name="图片 13"/>
          <p:cNvPicPr/>
          <p:nvPr/>
        </p:nvPicPr>
        <p:blipFill>
          <a:blip r:embed="rId3">
            <a:extLst>
              <a:ext uri="{28A0092B-C50C-407E-A947-70E740481C1C}">
                <a14:useLocalDpi xmlns:a14="http://schemas.microsoft.com/office/drawing/2010/main" val="0"/>
              </a:ext>
            </a:extLst>
          </a:blip>
          <a:stretch>
            <a:fillRect/>
          </a:stretch>
        </p:blipFill>
        <p:spPr bwMode="auto">
          <a:xfrm>
            <a:off x="4645056" y="1892770"/>
            <a:ext cx="7451588" cy="4816349"/>
          </a:xfrm>
          <a:prstGeom prst="rect">
            <a:avLst/>
          </a:prstGeom>
          <a:noFill/>
          <a:ln>
            <a:noFill/>
          </a:ln>
          <a:extLst>
            <a:ext uri="{53640926-AAD7-44D8-BBD7-CCE9431645EC}">
              <a14:shadowObscured xmlns:a14="http://schemas.microsoft.com/office/drawing/2010/main"/>
            </a:ext>
          </a:extLst>
        </p:spPr>
      </p:pic>
      <p:sp>
        <p:nvSpPr>
          <p:cNvPr id="15" name="文本框 14"/>
          <p:cNvSpPr txBox="1"/>
          <p:nvPr/>
        </p:nvSpPr>
        <p:spPr>
          <a:xfrm>
            <a:off x="254111" y="1493375"/>
            <a:ext cx="1620957" cy="523220"/>
          </a:xfrm>
          <a:prstGeom prst="rect">
            <a:avLst/>
          </a:prstGeom>
          <a:noFill/>
        </p:spPr>
        <p:txBody>
          <a:bodyPr wrap="none" rtlCol="0">
            <a:spAutoFit/>
          </a:bodyPr>
          <a:lstStyle/>
          <a:p>
            <a:r>
              <a:rPr lang="zh-CN" altLang="en-US" sz="2800" dirty="0" smtClean="0"/>
              <a:t>椒盐噪声</a:t>
            </a:r>
            <a:endParaRPr lang="zh-CN" altLang="en-US" sz="2800" dirty="0"/>
          </a:p>
        </p:txBody>
      </p:sp>
    </p:spTree>
    <p:extLst>
      <p:ext uri="{BB962C8B-B14F-4D97-AF65-F5344CB8AC3E}">
        <p14:creationId xmlns:p14="http://schemas.microsoft.com/office/powerpoint/2010/main" val="38955283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731986" y="296581"/>
            <a:ext cx="2646878" cy="584775"/>
          </a:xfrm>
          <a:prstGeom prst="rect">
            <a:avLst/>
          </a:prstGeom>
          <a:noFill/>
        </p:spPr>
        <p:txBody>
          <a:bodyPr wrap="none" rtlCol="0">
            <a:spAutoFit/>
          </a:bodyPr>
          <a:lstStyle/>
          <a:p>
            <a:r>
              <a:rPr lang="zh-CN" altLang="en-US" sz="3200" dirty="0" smtClean="0"/>
              <a:t>二值化与分割</a:t>
            </a:r>
            <a:endParaRPr lang="en-US" altLang="zh-CN" sz="3200" dirty="0"/>
          </a:p>
        </p:txBody>
      </p:sp>
      <p:pic>
        <p:nvPicPr>
          <p:cNvPr id="7" name="Picture 3" descr="wenhuayongpinyi2_0016"/>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0374311" y="76200"/>
            <a:ext cx="1493838" cy="1028700"/>
          </a:xfrm>
          <a:prstGeom prst="rect">
            <a:avLst/>
          </a:prstGeom>
          <a:noFill/>
        </p:spPr>
      </p:pic>
      <p:sp>
        <p:nvSpPr>
          <p:cNvPr id="10" name="文本框 9"/>
          <p:cNvSpPr txBox="1"/>
          <p:nvPr/>
        </p:nvSpPr>
        <p:spPr>
          <a:xfrm>
            <a:off x="1343025" y="1643062"/>
            <a:ext cx="2200275" cy="369332"/>
          </a:xfrm>
          <a:prstGeom prst="rect">
            <a:avLst/>
          </a:prstGeom>
          <a:noFill/>
        </p:spPr>
        <p:txBody>
          <a:bodyPr wrap="square" rtlCol="0">
            <a:spAutoFit/>
          </a:bodyPr>
          <a:lstStyle/>
          <a:p>
            <a:r>
              <a:rPr lang="zh-CN" altLang="en-US" dirty="0" smtClean="0"/>
              <a:t>图像的二值化过程</a:t>
            </a:r>
            <a:endParaRPr lang="zh-CN" altLang="en-US" dirty="0"/>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3025" y="2588674"/>
            <a:ext cx="3943350" cy="1257300"/>
          </a:xfrm>
          <a:prstGeom prst="rect">
            <a:avLst/>
          </a:prstGeom>
        </p:spPr>
      </p:pic>
      <p:sp>
        <p:nvSpPr>
          <p:cNvPr id="12" name="流程图: 数据 11"/>
          <p:cNvSpPr/>
          <p:nvPr/>
        </p:nvSpPr>
        <p:spPr>
          <a:xfrm>
            <a:off x="5484356" y="3508043"/>
            <a:ext cx="6336164" cy="608617"/>
          </a:xfrm>
          <a:prstGeom prst="flowChartInputOutpu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a:solidFill>
                <a:schemeClr val="tx1"/>
              </a:solidFill>
            </a:endParaRPr>
          </a:p>
        </p:txBody>
      </p:sp>
      <p:grpSp>
        <p:nvGrpSpPr>
          <p:cNvPr id="13" name="组合 12"/>
          <p:cNvGrpSpPr/>
          <p:nvPr/>
        </p:nvGrpSpPr>
        <p:grpSpPr>
          <a:xfrm>
            <a:off x="354936" y="4422254"/>
            <a:ext cx="6491032" cy="767083"/>
            <a:chOff x="751383" y="4181432"/>
            <a:chExt cx="3176332" cy="767082"/>
          </a:xfrm>
        </p:grpSpPr>
        <p:sp>
          <p:nvSpPr>
            <p:cNvPr id="14" name="流程图: 数据 13"/>
            <p:cNvSpPr/>
            <p:nvPr/>
          </p:nvSpPr>
          <p:spPr>
            <a:xfrm>
              <a:off x="751383" y="4313248"/>
              <a:ext cx="3176332" cy="635266"/>
            </a:xfrm>
            <a:prstGeom prst="flowChartInputOutpu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文本框 14"/>
            <p:cNvSpPr txBox="1"/>
            <p:nvPr/>
          </p:nvSpPr>
          <p:spPr>
            <a:xfrm>
              <a:off x="1469695" y="4181432"/>
              <a:ext cx="1401124" cy="584774"/>
            </a:xfrm>
            <a:prstGeom prst="rect">
              <a:avLst/>
            </a:prstGeom>
            <a:noFill/>
          </p:spPr>
          <p:txBody>
            <a:bodyPr wrap="none" rtlCol="0">
              <a:spAutoFit/>
            </a:bodyPr>
            <a:lstStyle/>
            <a:p>
              <a:pPr algn="ctr"/>
              <a:r>
                <a:rPr lang="en-US" altLang="zh-CN" sz="3200" b="1" dirty="0" smtClean="0">
                  <a:ln w="10160">
                    <a:solidFill>
                      <a:schemeClr val="bg1"/>
                    </a:solidFill>
                    <a:prstDash val="solid"/>
                  </a:ln>
                  <a:effectLst>
                    <a:outerShdw blurRad="38100" dist="22860" dir="5400000" algn="tl" rotWithShape="0">
                      <a:srgbClr val="000000">
                        <a:alpha val="30000"/>
                      </a:srgbClr>
                    </a:outerShdw>
                  </a:effectLst>
                </a:rPr>
                <a:t>3.4 </a:t>
              </a:r>
              <a:r>
                <a:rPr lang="zh-CN" altLang="en-US" sz="3200" b="1" dirty="0" smtClean="0">
                  <a:ln w="10160">
                    <a:solidFill>
                      <a:schemeClr val="bg1"/>
                    </a:solidFill>
                    <a:prstDash val="solid"/>
                  </a:ln>
                  <a:effectLst>
                    <a:outerShdw blurRad="38100" dist="22860" dir="5400000" algn="tl" rotWithShape="0">
                      <a:srgbClr val="000000">
                        <a:alpha val="30000"/>
                      </a:srgbClr>
                    </a:outerShdw>
                  </a:effectLst>
                </a:rPr>
                <a:t>图像二值化</a:t>
              </a:r>
              <a:endParaRPr lang="zh-CN" altLang="en-US" sz="3200" b="1" dirty="0">
                <a:ln w="10160">
                  <a:solidFill>
                    <a:schemeClr val="bg1"/>
                  </a:solidFill>
                  <a:prstDash val="solid"/>
                </a:ln>
                <a:effectLst>
                  <a:outerShdw blurRad="38100" dist="22860" dir="5400000" algn="tl" rotWithShape="0">
                    <a:srgbClr val="000000">
                      <a:alpha val="30000"/>
                    </a:srgbClr>
                  </a:outerShdw>
                </a:effectLst>
              </a:endParaRPr>
            </a:p>
          </p:txBody>
        </p:sp>
      </p:grpSp>
      <p:grpSp>
        <p:nvGrpSpPr>
          <p:cNvPr id="16" name="组合 15"/>
          <p:cNvGrpSpPr/>
          <p:nvPr/>
        </p:nvGrpSpPr>
        <p:grpSpPr>
          <a:xfrm>
            <a:off x="5547909" y="4099483"/>
            <a:ext cx="1392712" cy="1089853"/>
            <a:chOff x="3292519" y="3950698"/>
            <a:chExt cx="635196" cy="1058778"/>
          </a:xfrm>
        </p:grpSpPr>
        <p:sp>
          <p:nvSpPr>
            <p:cNvPr id="17" name="矩形 12"/>
            <p:cNvSpPr/>
            <p:nvPr/>
          </p:nvSpPr>
          <p:spPr>
            <a:xfrm flipH="1" flipV="1">
              <a:off x="3292519" y="3950698"/>
              <a:ext cx="635196" cy="1058778"/>
            </a:xfrm>
            <a:custGeom>
              <a:avLst/>
              <a:gdLst/>
              <a:ahLst/>
              <a:cxnLst/>
              <a:rect l="l" t="t" r="r" b="b"/>
              <a:pathLst>
                <a:path w="432000" h="720080">
                  <a:moveTo>
                    <a:pt x="432000" y="0"/>
                  </a:moveTo>
                  <a:lnTo>
                    <a:pt x="432000" y="432000"/>
                  </a:lnTo>
                  <a:lnTo>
                    <a:pt x="432000" y="720080"/>
                  </a:lnTo>
                  <a:lnTo>
                    <a:pt x="0" y="720080"/>
                  </a:lnTo>
                  <a:lnTo>
                    <a:pt x="0" y="43200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矩形 12"/>
            <p:cNvSpPr/>
            <p:nvPr/>
          </p:nvSpPr>
          <p:spPr>
            <a:xfrm rot="16200000" flipH="1" flipV="1">
              <a:off x="3292519" y="3953506"/>
              <a:ext cx="476397" cy="476397"/>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9" name="矩形 18"/>
          <p:cNvSpPr/>
          <p:nvPr/>
        </p:nvSpPr>
        <p:spPr>
          <a:xfrm>
            <a:off x="6382304" y="3510315"/>
            <a:ext cx="2451312" cy="584775"/>
          </a:xfrm>
          <a:prstGeom prst="rect">
            <a:avLst/>
          </a:prstGeom>
          <a:noFill/>
        </p:spPr>
        <p:txBody>
          <a:bodyPr wrap="none" lIns="91440" tIns="45720" rIns="91440" bIns="45720">
            <a:spAutoFit/>
          </a:bodyPr>
          <a:lstStyle/>
          <a:p>
            <a:pPr algn="ctr"/>
            <a:r>
              <a:rPr lang="en-US" altLang="zh-CN" sz="3200" b="1" dirty="0" smtClean="0">
                <a:ln w="10160">
                  <a:solidFill>
                    <a:schemeClr val="bg1"/>
                  </a:solidFill>
                  <a:prstDash val="solid"/>
                </a:ln>
                <a:effectLst>
                  <a:outerShdw blurRad="38100" dist="22860" dir="5400000" algn="tl" rotWithShape="0">
                    <a:srgbClr val="000000">
                      <a:alpha val="30000"/>
                    </a:srgbClr>
                  </a:outerShdw>
                </a:effectLst>
              </a:rPr>
              <a:t>3.5 </a:t>
            </a:r>
            <a:r>
              <a:rPr lang="zh-CN" altLang="en-US" sz="3200" b="1" dirty="0" smtClean="0">
                <a:ln w="10160">
                  <a:solidFill>
                    <a:schemeClr val="bg1"/>
                  </a:solidFill>
                  <a:prstDash val="solid"/>
                </a:ln>
                <a:effectLst>
                  <a:outerShdw blurRad="38100" dist="22860" dir="5400000" algn="tl" rotWithShape="0">
                    <a:srgbClr val="000000">
                      <a:alpha val="30000"/>
                    </a:srgbClr>
                  </a:outerShdw>
                </a:effectLst>
              </a:rPr>
              <a:t>数字分割</a:t>
            </a:r>
            <a:endParaRPr lang="zh-CN" altLang="en-US" sz="3200" b="1" dirty="0">
              <a:ln w="10160">
                <a:solidFill>
                  <a:schemeClr val="bg1"/>
                </a:solidFill>
                <a:prstDash val="solid"/>
              </a:ln>
              <a:effectLst>
                <a:outerShdw blurRad="38100" dist="22860" dir="5400000" algn="tl" rotWithShape="0">
                  <a:srgbClr val="000000">
                    <a:alpha val="30000"/>
                  </a:srgbClr>
                </a:outerShdw>
              </a:effectLst>
            </a:endParaRPr>
          </a:p>
        </p:txBody>
      </p:sp>
      <p:pic>
        <p:nvPicPr>
          <p:cNvPr id="20" name="图片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8650" y="5066947"/>
            <a:ext cx="3943350" cy="1257300"/>
          </a:xfrm>
          <a:prstGeom prst="rect">
            <a:avLst/>
          </a:prstGeom>
        </p:spPr>
      </p:pic>
      <p:pic>
        <p:nvPicPr>
          <p:cNvPr id="21" name="图片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9797" y="1729745"/>
            <a:ext cx="3943350" cy="1257300"/>
          </a:xfrm>
          <a:prstGeom prst="rect">
            <a:avLst/>
          </a:prstGeom>
        </p:spPr>
      </p:pic>
      <p:sp>
        <p:nvSpPr>
          <p:cNvPr id="22" name="文本框 21"/>
          <p:cNvSpPr txBox="1"/>
          <p:nvPr/>
        </p:nvSpPr>
        <p:spPr>
          <a:xfrm>
            <a:off x="2247900" y="4095090"/>
            <a:ext cx="2619628" cy="369332"/>
          </a:xfrm>
          <a:prstGeom prst="rect">
            <a:avLst/>
          </a:prstGeom>
          <a:noFill/>
        </p:spPr>
        <p:txBody>
          <a:bodyPr wrap="none" rtlCol="0">
            <a:spAutoFit/>
          </a:bodyPr>
          <a:lstStyle/>
          <a:p>
            <a:r>
              <a:rPr lang="zh-CN" altLang="en-US" dirty="0" smtClean="0"/>
              <a:t>图</a:t>
            </a:r>
            <a:r>
              <a:rPr lang="en-US" altLang="zh-CN" dirty="0" smtClean="0"/>
              <a:t>1-2 </a:t>
            </a:r>
            <a:r>
              <a:rPr lang="zh-CN" altLang="en-US" dirty="0" smtClean="0"/>
              <a:t>图像的二值化过程</a:t>
            </a:r>
            <a:endParaRPr lang="zh-CN" altLang="en-US" dirty="0"/>
          </a:p>
        </p:txBody>
      </p:sp>
      <p:sp>
        <p:nvSpPr>
          <p:cNvPr id="23" name="文本框 22"/>
          <p:cNvSpPr txBox="1"/>
          <p:nvPr/>
        </p:nvSpPr>
        <p:spPr>
          <a:xfrm>
            <a:off x="7924800" y="3179224"/>
            <a:ext cx="1927131" cy="369332"/>
          </a:xfrm>
          <a:prstGeom prst="rect">
            <a:avLst/>
          </a:prstGeom>
          <a:noFill/>
        </p:spPr>
        <p:txBody>
          <a:bodyPr wrap="none" rtlCol="0">
            <a:spAutoFit/>
          </a:bodyPr>
          <a:lstStyle/>
          <a:p>
            <a:r>
              <a:rPr lang="zh-CN" altLang="en-US" dirty="0" smtClean="0"/>
              <a:t>图</a:t>
            </a:r>
            <a:r>
              <a:rPr lang="en-US" altLang="zh-CN" dirty="0" smtClean="0"/>
              <a:t>1-2 </a:t>
            </a:r>
            <a:r>
              <a:rPr lang="zh-CN" altLang="en-US" dirty="0" smtClean="0"/>
              <a:t>数字的分割</a:t>
            </a:r>
            <a:endParaRPr lang="zh-CN" altLang="en-US" dirty="0"/>
          </a:p>
        </p:txBody>
      </p:sp>
      <p:sp>
        <p:nvSpPr>
          <p:cNvPr id="24" name="文本框 23"/>
          <p:cNvSpPr txBox="1"/>
          <p:nvPr/>
        </p:nvSpPr>
        <p:spPr>
          <a:xfrm>
            <a:off x="8888365" y="6393065"/>
            <a:ext cx="2797561" cy="369332"/>
          </a:xfrm>
          <a:prstGeom prst="rect">
            <a:avLst/>
          </a:prstGeom>
          <a:noFill/>
        </p:spPr>
        <p:txBody>
          <a:bodyPr wrap="none" rtlCol="0">
            <a:spAutoFit/>
          </a:bodyPr>
          <a:lstStyle/>
          <a:p>
            <a:r>
              <a:rPr lang="zh-CN" altLang="en-US" dirty="0" smtClean="0"/>
              <a:t>图</a:t>
            </a:r>
            <a:r>
              <a:rPr lang="en-US" altLang="zh-CN" dirty="0" smtClean="0"/>
              <a:t>1-3</a:t>
            </a:r>
            <a:r>
              <a:rPr lang="zh-CN" altLang="en-US" dirty="0"/>
              <a:t>图像</a:t>
            </a:r>
            <a:r>
              <a:rPr lang="zh-CN" altLang="en-US" dirty="0" smtClean="0"/>
              <a:t>二值化和的分割</a:t>
            </a:r>
            <a:endParaRPr lang="zh-CN" altLang="en-US" dirty="0"/>
          </a:p>
        </p:txBody>
      </p:sp>
    </p:spTree>
    <p:extLst>
      <p:ext uri="{BB962C8B-B14F-4D97-AF65-F5344CB8AC3E}">
        <p14:creationId xmlns:p14="http://schemas.microsoft.com/office/powerpoint/2010/main" val="33509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par>
                          <p:cTn id="8" fill="hold">
                            <p:stCondLst>
                              <p:cond delay="500"/>
                            </p:stCondLst>
                            <p:childTnLst>
                              <p:par>
                                <p:cTn id="9" presetID="17"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500" fill="hold"/>
                                        <p:tgtEl>
                                          <p:spTgt spid="12"/>
                                        </p:tgtEl>
                                        <p:attrNameLst>
                                          <p:attrName>ppt_x</p:attrName>
                                        </p:attrNameLst>
                                      </p:cBhvr>
                                      <p:tavLst>
                                        <p:tav tm="0">
                                          <p:val>
                                            <p:strVal val="#ppt_x-#ppt_w/2"/>
                                          </p:val>
                                        </p:tav>
                                        <p:tav tm="100000">
                                          <p:val>
                                            <p:strVal val="#ppt_x"/>
                                          </p:val>
                                        </p:tav>
                                      </p:tavLst>
                                    </p:anim>
                                    <p:anim calcmode="lin" valueType="num">
                                      <p:cBhvr>
                                        <p:cTn id="12" dur="500" fill="hold"/>
                                        <p:tgtEl>
                                          <p:spTgt spid="12"/>
                                        </p:tgtEl>
                                        <p:attrNameLst>
                                          <p:attrName>ppt_y</p:attrName>
                                        </p:attrNameLst>
                                      </p:cBhvr>
                                      <p:tavLst>
                                        <p:tav tm="0">
                                          <p:val>
                                            <p:strVal val="#ppt_y"/>
                                          </p:val>
                                        </p:tav>
                                        <p:tav tm="100000">
                                          <p:val>
                                            <p:strVal val="#ppt_y"/>
                                          </p:val>
                                        </p:tav>
                                      </p:tavLst>
                                    </p:anim>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strVal val="#ppt_h"/>
                                          </p:val>
                                        </p:tav>
                                        <p:tav tm="100000">
                                          <p:val>
                                            <p:strVal val="#ppt_h"/>
                                          </p:val>
                                        </p:tav>
                                      </p:tavLst>
                                    </p:anim>
                                  </p:childTnLst>
                                </p:cTn>
                              </p:par>
                              <p:par>
                                <p:cTn id="15" presetID="17" presetClass="entr" presetSubtype="2"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ppt_x</p:attrName>
                                        </p:attrNameLst>
                                      </p:cBhvr>
                                      <p:tavLst>
                                        <p:tav tm="0">
                                          <p:val>
                                            <p:strVal val="#ppt_x+#ppt_w/2"/>
                                          </p:val>
                                        </p:tav>
                                        <p:tav tm="100000">
                                          <p:val>
                                            <p:strVal val="#ppt_x"/>
                                          </p:val>
                                        </p:tav>
                                      </p:tavLst>
                                    </p:anim>
                                    <p:anim calcmode="lin" valueType="num">
                                      <p:cBhvr>
                                        <p:cTn id="18" dur="500" fill="hold"/>
                                        <p:tgtEl>
                                          <p:spTgt spid="13"/>
                                        </p:tgtEl>
                                        <p:attrNameLst>
                                          <p:attrName>ppt_y</p:attrName>
                                        </p:attrNameLst>
                                      </p:cBhvr>
                                      <p:tavLst>
                                        <p:tav tm="0">
                                          <p:val>
                                            <p:strVal val="#ppt_y"/>
                                          </p:val>
                                        </p:tav>
                                        <p:tav tm="100000">
                                          <p:val>
                                            <p:strVal val="#ppt_y"/>
                                          </p:val>
                                        </p:tav>
                                      </p:tavLst>
                                    </p:anim>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strVal val="#ppt_h"/>
                                          </p:val>
                                        </p:tav>
                                        <p:tav tm="100000">
                                          <p:val>
                                            <p:strVal val="#ppt_h"/>
                                          </p:val>
                                        </p:tav>
                                      </p:tavLst>
                                    </p:anim>
                                  </p:childTnLst>
                                </p:cTn>
                              </p:par>
                            </p:childTnLst>
                          </p:cTn>
                        </p:par>
                        <p:par>
                          <p:cTn id="21" fill="hold">
                            <p:stCondLst>
                              <p:cond delay="1000"/>
                            </p:stCondLst>
                            <p:childTnLst>
                              <p:par>
                                <p:cTn id="22" presetID="1" presetClass="entr" presetSubtype="0"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par>
                          <p:cTn id="27" fill="hold">
                            <p:stCondLst>
                              <p:cond delay="1500"/>
                            </p:stCondLst>
                            <p:childTnLst>
                              <p:par>
                                <p:cTn id="28" presetID="22" presetClass="entr" presetSubtype="4" fill="hold" nodeType="after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down)">
                                      <p:cBhvr>
                                        <p:cTn id="30" dur="500"/>
                                        <p:tgtEl>
                                          <p:spTgt spid="2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childTnLst>
                          </p:cTn>
                        </p:par>
                        <p:par>
                          <p:cTn id="34" fill="hold">
                            <p:stCondLst>
                              <p:cond delay="2000"/>
                            </p:stCondLst>
                            <p:childTnLst>
                              <p:par>
                                <p:cTn id="35" presetID="10" presetClass="entr" presetSubtype="0"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2" grpId="0"/>
      <p:bldP spid="23" grpId="0"/>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文本框 180"/>
          <p:cNvSpPr txBox="1"/>
          <p:nvPr/>
        </p:nvSpPr>
        <p:spPr>
          <a:xfrm>
            <a:off x="3731986" y="296581"/>
            <a:ext cx="6647974" cy="590931"/>
          </a:xfrm>
          <a:prstGeom prst="rect">
            <a:avLst/>
          </a:prstGeom>
          <a:noFill/>
        </p:spPr>
        <p:txBody>
          <a:bodyPr wrap="none" rtlCol="0">
            <a:spAutoFit/>
          </a:bodyPr>
          <a:lstStyle/>
          <a:p>
            <a:pPr>
              <a:lnSpc>
                <a:spcPct val="90000"/>
              </a:lnSpc>
              <a:spcBef>
                <a:spcPts val="1000"/>
              </a:spcBef>
            </a:pPr>
            <a:r>
              <a:rPr lang="zh-CN" altLang="en-US" sz="3600" dirty="0"/>
              <a:t>数字仪表图像</a:t>
            </a:r>
            <a:r>
              <a:rPr lang="zh-CN" altLang="en-US" sz="3600" dirty="0" smtClean="0"/>
              <a:t>识别（角度矫正）</a:t>
            </a:r>
            <a:endParaRPr lang="zh-CN" altLang="en-US" sz="3600" dirty="0"/>
          </a:p>
        </p:txBody>
      </p:sp>
      <p:sp>
        <p:nvSpPr>
          <p:cNvPr id="183" name="任意多边形 182"/>
          <p:cNvSpPr/>
          <p:nvPr/>
        </p:nvSpPr>
        <p:spPr>
          <a:xfrm>
            <a:off x="2667000" y="190500"/>
            <a:ext cx="791936" cy="713572"/>
          </a:xfrm>
          <a:custGeom>
            <a:avLst/>
            <a:gdLst>
              <a:gd name="connsiteX0" fmla="*/ 0 w 1019175"/>
              <a:gd name="connsiteY0" fmla="*/ 0 h 1114425"/>
              <a:gd name="connsiteX1" fmla="*/ 9525 w 1019175"/>
              <a:gd name="connsiteY1" fmla="*/ 1114425 h 1114425"/>
              <a:gd name="connsiteX2" fmla="*/ 1019175 w 1019175"/>
              <a:gd name="connsiteY2" fmla="*/ 533400 h 1114425"/>
              <a:gd name="connsiteX3" fmla="*/ 0 w 1019175"/>
              <a:gd name="connsiteY3" fmla="*/ 0 h 1114425"/>
            </a:gdLst>
            <a:ahLst/>
            <a:cxnLst>
              <a:cxn ang="0">
                <a:pos x="connsiteX0" y="connsiteY0"/>
              </a:cxn>
              <a:cxn ang="0">
                <a:pos x="connsiteX1" y="connsiteY1"/>
              </a:cxn>
              <a:cxn ang="0">
                <a:pos x="connsiteX2" y="connsiteY2"/>
              </a:cxn>
              <a:cxn ang="0">
                <a:pos x="connsiteX3" y="connsiteY3"/>
              </a:cxn>
            </a:cxnLst>
            <a:rect l="l" t="t" r="r" b="b"/>
            <a:pathLst>
              <a:path w="1019175" h="1114425">
                <a:moveTo>
                  <a:pt x="0" y="0"/>
                </a:moveTo>
                <a:lnTo>
                  <a:pt x="9525" y="1114425"/>
                </a:lnTo>
                <a:lnTo>
                  <a:pt x="1019175" y="533400"/>
                </a:lnTo>
                <a:lnTo>
                  <a:pt x="0" y="0"/>
                </a:lnTo>
                <a:close/>
              </a:path>
            </a:pathLst>
          </a:custGeom>
          <a:solidFill>
            <a:schemeClr val="accent5">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4" name="矩形 183"/>
          <p:cNvSpPr/>
          <p:nvPr/>
        </p:nvSpPr>
        <p:spPr>
          <a:xfrm>
            <a:off x="2667000" y="195225"/>
            <a:ext cx="444500" cy="646331"/>
          </a:xfrm>
          <a:prstGeom prst="rect">
            <a:avLst/>
          </a:prstGeom>
          <a:noFill/>
        </p:spPr>
        <p:txBody>
          <a:bodyPr wrap="square" lIns="91440" tIns="45720" rIns="91440" bIns="45720">
            <a:spAutoFit/>
          </a:bodyPr>
          <a:lstStyle/>
          <a:p>
            <a:pPr algn="ctr"/>
            <a:r>
              <a:rPr lang="en-US" altLang="zh-CN" sz="36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zh-CN" altLang="en-US" sz="36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185" name="Picture 3" descr="wenhuayongpinyi2_0016"/>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0374311" y="76200"/>
            <a:ext cx="1493838" cy="1028700"/>
          </a:xfrm>
          <a:prstGeom prst="rect">
            <a:avLst/>
          </a:prstGeom>
          <a:noFill/>
        </p:spPr>
      </p:pic>
      <p:pic>
        <p:nvPicPr>
          <p:cNvPr id="204" name="图片 203"/>
          <p:cNvPicPr>
            <a:picLocks noChangeAspect="1"/>
          </p:cNvPicPr>
          <p:nvPr/>
        </p:nvPicPr>
        <p:blipFill>
          <a:blip r:embed="rId3"/>
          <a:stretch>
            <a:fillRect/>
          </a:stretch>
        </p:blipFill>
        <p:spPr>
          <a:xfrm>
            <a:off x="887402" y="4727500"/>
            <a:ext cx="2038095" cy="1504762"/>
          </a:xfrm>
          <a:prstGeom prst="rect">
            <a:avLst/>
          </a:prstGeom>
        </p:spPr>
      </p:pic>
      <p:pic>
        <p:nvPicPr>
          <p:cNvPr id="205" name="图片 204"/>
          <p:cNvPicPr>
            <a:picLocks noChangeAspect="1"/>
          </p:cNvPicPr>
          <p:nvPr/>
        </p:nvPicPr>
        <p:blipFill>
          <a:blip r:embed="rId4"/>
          <a:stretch>
            <a:fillRect/>
          </a:stretch>
        </p:blipFill>
        <p:spPr>
          <a:xfrm>
            <a:off x="6472681" y="5359082"/>
            <a:ext cx="2142857" cy="600000"/>
          </a:xfrm>
          <a:prstGeom prst="rect">
            <a:avLst/>
          </a:prstGeom>
        </p:spPr>
      </p:pic>
      <p:cxnSp>
        <p:nvCxnSpPr>
          <p:cNvPr id="206" name="直接箭头连接符 205"/>
          <p:cNvCxnSpPr/>
          <p:nvPr/>
        </p:nvCxnSpPr>
        <p:spPr>
          <a:xfrm>
            <a:off x="3212282" y="5659082"/>
            <a:ext cx="2973614" cy="0"/>
          </a:xfrm>
          <a:prstGeom prst="straightConnector1">
            <a:avLst/>
          </a:prstGeom>
          <a:ln w="63500">
            <a:headEnd w="lg" len="lg"/>
            <a:tailEnd type="triangle"/>
          </a:ln>
        </p:spPr>
        <p:style>
          <a:lnRef idx="1">
            <a:schemeClr val="accent1"/>
          </a:lnRef>
          <a:fillRef idx="0">
            <a:schemeClr val="accent1"/>
          </a:fillRef>
          <a:effectRef idx="0">
            <a:schemeClr val="accent1"/>
          </a:effectRef>
          <a:fontRef idx="minor">
            <a:schemeClr val="tx1"/>
          </a:fontRef>
        </p:style>
      </p:cxnSp>
      <p:sp>
        <p:nvSpPr>
          <p:cNvPr id="207" name="文本框 206"/>
          <p:cNvSpPr txBox="1"/>
          <p:nvPr/>
        </p:nvSpPr>
        <p:spPr>
          <a:xfrm>
            <a:off x="3815941" y="5273190"/>
            <a:ext cx="2031325" cy="369332"/>
          </a:xfrm>
          <a:prstGeom prst="rect">
            <a:avLst/>
          </a:prstGeom>
          <a:noFill/>
        </p:spPr>
        <p:txBody>
          <a:bodyPr wrap="none" rtlCol="0">
            <a:spAutoFit/>
          </a:bodyPr>
          <a:lstStyle/>
          <a:p>
            <a:r>
              <a:rPr lang="zh-CN" altLang="en-US" dirty="0" smtClean="0"/>
              <a:t>图像旋转角度矫正</a:t>
            </a:r>
            <a:endParaRPr lang="zh-CN" altLang="en-US" dirty="0"/>
          </a:p>
        </p:txBody>
      </p:sp>
      <p:pic>
        <p:nvPicPr>
          <p:cNvPr id="208" name="图片 207"/>
          <p:cNvPicPr/>
          <p:nvPr/>
        </p:nvPicPr>
        <p:blipFill>
          <a:blip r:embed="rId5"/>
          <a:stretch>
            <a:fillRect/>
          </a:stretch>
        </p:blipFill>
        <p:spPr>
          <a:xfrm>
            <a:off x="536122" y="1517575"/>
            <a:ext cx="2922814" cy="2044208"/>
          </a:xfrm>
          <a:prstGeom prst="rect">
            <a:avLst/>
          </a:prstGeom>
        </p:spPr>
      </p:pic>
      <p:pic>
        <p:nvPicPr>
          <p:cNvPr id="209" name="图片 208"/>
          <p:cNvPicPr/>
          <p:nvPr/>
        </p:nvPicPr>
        <p:blipFill>
          <a:blip r:embed="rId6"/>
          <a:stretch>
            <a:fillRect/>
          </a:stretch>
        </p:blipFill>
        <p:spPr>
          <a:xfrm>
            <a:off x="4046764" y="1517575"/>
            <a:ext cx="5210810" cy="1877060"/>
          </a:xfrm>
          <a:prstGeom prst="rect">
            <a:avLst/>
          </a:prstGeom>
        </p:spPr>
      </p:pic>
      <p:sp>
        <p:nvSpPr>
          <p:cNvPr id="210" name="下箭头 209"/>
          <p:cNvSpPr/>
          <p:nvPr/>
        </p:nvSpPr>
        <p:spPr>
          <a:xfrm>
            <a:off x="3815941" y="3659841"/>
            <a:ext cx="4252294" cy="9861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262197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pattFill prst="pct10">
          <a:fgClr>
            <a:srgbClr val="FFFF00"/>
          </a:fgClr>
          <a:bgClr>
            <a:schemeClr val="bg1"/>
          </a:bgClr>
        </a:pattFill>
        <a:effectLst/>
      </p:bgPr>
    </p:bg>
    <p:spTree>
      <p:nvGrpSpPr>
        <p:cNvPr id="1" name=""/>
        <p:cNvGrpSpPr/>
        <p:nvPr/>
      </p:nvGrpSpPr>
      <p:grpSpPr>
        <a:xfrm>
          <a:off x="0" y="0"/>
          <a:ext cx="0" cy="0"/>
          <a:chOff x="0" y="0"/>
          <a:chExt cx="0" cy="0"/>
        </a:xfrm>
      </p:grpSpPr>
      <p:sp>
        <p:nvSpPr>
          <p:cNvPr id="4" name="矩形 3"/>
          <p:cNvSpPr/>
          <p:nvPr/>
        </p:nvSpPr>
        <p:spPr>
          <a:xfrm>
            <a:off x="3486150" y="3079117"/>
            <a:ext cx="5886450" cy="7096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200"/>
          </a:p>
        </p:txBody>
      </p:sp>
      <p:sp>
        <p:nvSpPr>
          <p:cNvPr id="5" name="矩形 4"/>
          <p:cNvSpPr/>
          <p:nvPr/>
        </p:nvSpPr>
        <p:spPr>
          <a:xfrm>
            <a:off x="2563583" y="2351143"/>
            <a:ext cx="6076930" cy="7096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zh-CN" altLang="en-US" sz="120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7400" y="61792"/>
            <a:ext cx="4173430" cy="2399097"/>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79562" y="3620189"/>
            <a:ext cx="4330938" cy="2559190"/>
          </a:xfrm>
          <a:prstGeom prst="rect">
            <a:avLst/>
          </a:prstGeom>
        </p:spPr>
      </p:pic>
      <p:grpSp>
        <p:nvGrpSpPr>
          <p:cNvPr id="8" name="组合 7"/>
          <p:cNvGrpSpPr/>
          <p:nvPr/>
        </p:nvGrpSpPr>
        <p:grpSpPr>
          <a:xfrm>
            <a:off x="6298962" y="3167757"/>
            <a:ext cx="2988892" cy="452432"/>
            <a:chOff x="6083250" y="717372"/>
            <a:chExt cx="2274242" cy="344255"/>
          </a:xfrm>
        </p:grpSpPr>
        <p:sp>
          <p:nvSpPr>
            <p:cNvPr id="9" name="文本框 8"/>
            <p:cNvSpPr txBox="1"/>
            <p:nvPr/>
          </p:nvSpPr>
          <p:spPr>
            <a:xfrm>
              <a:off x="6083250" y="717372"/>
              <a:ext cx="1896911" cy="344255"/>
            </a:xfrm>
            <a:prstGeom prst="rect">
              <a:avLst/>
            </a:prstGeom>
            <a:noFill/>
          </p:spPr>
          <p:txBody>
            <a:bodyPr wrap="none" rtlCol="0">
              <a:spAutoFit/>
            </a:bodyPr>
            <a:lstStyle/>
            <a:p>
              <a:pPr algn="just">
                <a:lnSpc>
                  <a:spcPct val="130000"/>
                </a:lnSpc>
              </a:pPr>
              <a:r>
                <a:rPr lang="zh-CN" altLang="en-US" dirty="0" smtClean="0">
                  <a:solidFill>
                    <a:srgbClr val="FFFFFF"/>
                  </a:solidFill>
                  <a:latin typeface="+mn-ea"/>
                </a:rPr>
                <a:t>第一种识别方案流程图</a:t>
              </a:r>
              <a:endParaRPr lang="zh-CN" altLang="en-US" dirty="0">
                <a:solidFill>
                  <a:srgbClr val="FFFFFF"/>
                </a:solidFill>
                <a:latin typeface="+mn-ea"/>
              </a:endParaRPr>
            </a:p>
          </p:txBody>
        </p:sp>
        <p:sp>
          <p:nvSpPr>
            <p:cNvPr id="10" name="等腰三角形 9"/>
            <p:cNvSpPr/>
            <p:nvPr/>
          </p:nvSpPr>
          <p:spPr>
            <a:xfrm rot="16200000" flipV="1">
              <a:off x="8234510" y="847834"/>
              <a:ext cx="132091" cy="113872"/>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grpSp>
        <p:nvGrpSpPr>
          <p:cNvPr id="11" name="组合 10"/>
          <p:cNvGrpSpPr/>
          <p:nvPr/>
        </p:nvGrpSpPr>
        <p:grpSpPr>
          <a:xfrm>
            <a:off x="2563583" y="2460889"/>
            <a:ext cx="2662494" cy="369332"/>
            <a:chOff x="6454082" y="760753"/>
            <a:chExt cx="2025892" cy="281024"/>
          </a:xfrm>
        </p:grpSpPr>
        <p:sp>
          <p:nvSpPr>
            <p:cNvPr id="12" name="文本框 11"/>
            <p:cNvSpPr txBox="1"/>
            <p:nvPr/>
          </p:nvSpPr>
          <p:spPr>
            <a:xfrm>
              <a:off x="6583058" y="760753"/>
              <a:ext cx="1896916" cy="281024"/>
            </a:xfrm>
            <a:prstGeom prst="rect">
              <a:avLst/>
            </a:prstGeom>
            <a:noFill/>
          </p:spPr>
          <p:txBody>
            <a:bodyPr wrap="none" rtlCol="0">
              <a:spAutoFit/>
            </a:bodyPr>
            <a:lstStyle/>
            <a:p>
              <a:r>
                <a:rPr lang="zh-CN" altLang="en-US" dirty="0" smtClean="0">
                  <a:solidFill>
                    <a:schemeClr val="bg1"/>
                  </a:solidFill>
                </a:rPr>
                <a:t>第二种识别方案流程图</a:t>
              </a:r>
              <a:endParaRPr lang="zh-CN" altLang="en-US" dirty="0">
                <a:solidFill>
                  <a:schemeClr val="bg1"/>
                </a:solidFill>
              </a:endParaRPr>
            </a:p>
          </p:txBody>
        </p:sp>
        <p:sp>
          <p:nvSpPr>
            <p:cNvPr id="13" name="等腰三角形 12"/>
            <p:cNvSpPr/>
            <p:nvPr/>
          </p:nvSpPr>
          <p:spPr>
            <a:xfrm rot="5400000" flipH="1" flipV="1">
              <a:off x="6444972" y="839808"/>
              <a:ext cx="132091" cy="11387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endParaRPr>
            </a:p>
          </p:txBody>
        </p:sp>
      </p:grpSp>
      <p:sp>
        <p:nvSpPr>
          <p:cNvPr id="2" name="Rectangle 2"/>
          <p:cNvSpPr>
            <a:spLocks noChangeArrowheads="1"/>
          </p:cNvSpPr>
          <p:nvPr/>
        </p:nvSpPr>
        <p:spPr bwMode="auto">
          <a:xfrm>
            <a:off x="5807378"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1611342835"/>
              </p:ext>
            </p:extLst>
          </p:nvPr>
        </p:nvGraphicFramePr>
        <p:xfrm>
          <a:off x="8908929" y="118942"/>
          <a:ext cx="3283071" cy="6593542"/>
        </p:xfrm>
        <a:graphic>
          <a:graphicData uri="http://schemas.openxmlformats.org/presentationml/2006/ole">
            <mc:AlternateContent xmlns:mc="http://schemas.openxmlformats.org/markup-compatibility/2006">
              <mc:Choice xmlns:v="urn:schemas-microsoft-com:vml" Requires="v">
                <p:oleObj spid="_x0000_s7457" name="Visio" r:id="rId5" imgW="3305373" imgH="7382046" progId="Visio.Drawing.15">
                  <p:embed/>
                </p:oleObj>
              </mc:Choice>
              <mc:Fallback>
                <p:oleObj name="Visio" r:id="rId5" imgW="3305373" imgH="7382046" progId="Visio.Drawing.15">
                  <p:embed/>
                  <p:pic>
                    <p:nvPicPr>
                      <p:cNvPr id="0" name="Object 1"/>
                      <p:cNvPicPr>
                        <a:picLocks noChangeAspect="1" noChangeArrowheads="1"/>
                      </p:cNvPicPr>
                      <p:nvPr/>
                    </p:nvPicPr>
                    <p:blipFill>
                      <a:blip r:embed="rId6"/>
                      <a:srcRect/>
                      <a:stretch>
                        <a:fillRect/>
                      </a:stretch>
                    </p:blipFill>
                    <p:spPr bwMode="auto">
                      <a:xfrm>
                        <a:off x="8908929" y="118942"/>
                        <a:ext cx="3283071" cy="6593542"/>
                      </a:xfrm>
                      <a:prstGeom prst="rect">
                        <a:avLst/>
                      </a:prstGeom>
                      <a:noFill/>
                    </p:spPr>
                  </p:pic>
                </p:oleObj>
              </mc:Fallback>
            </mc:AlternateContent>
          </a:graphicData>
        </a:graphic>
      </p:graphicFrame>
      <p:sp>
        <p:nvSpPr>
          <p:cNvPr id="25" name="Rectangle 4"/>
          <p:cNvSpPr>
            <a:spLocks noChangeArrowheads="1"/>
          </p:cNvSpPr>
          <p:nvPr/>
        </p:nvSpPr>
        <p:spPr bwMode="auto">
          <a:xfrm>
            <a:off x="8640513" y="-1238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6" name="对象 25"/>
          <p:cNvGraphicFramePr>
            <a:graphicFrameLocks noChangeAspect="1"/>
          </p:cNvGraphicFramePr>
          <p:nvPr>
            <p:extLst>
              <p:ext uri="{D42A27DB-BD31-4B8C-83A1-F6EECF244321}">
                <p14:modId xmlns:p14="http://schemas.microsoft.com/office/powerpoint/2010/main" val="977615359"/>
              </p:ext>
            </p:extLst>
          </p:nvPr>
        </p:nvGraphicFramePr>
        <p:xfrm>
          <a:off x="-9805" y="61792"/>
          <a:ext cx="2761255" cy="6593542"/>
        </p:xfrm>
        <a:graphic>
          <a:graphicData uri="http://schemas.openxmlformats.org/presentationml/2006/ole">
            <mc:AlternateContent xmlns:mc="http://schemas.openxmlformats.org/markup-compatibility/2006">
              <mc:Choice xmlns:v="urn:schemas-microsoft-com:vml" Requires="v">
                <p:oleObj spid="_x0000_s7458" name="Visio" r:id="rId7" imgW="3305373" imgH="7105834" progId="Visio.Drawing.15">
                  <p:embed/>
                </p:oleObj>
              </mc:Choice>
              <mc:Fallback>
                <p:oleObj name="Visio" r:id="rId7" imgW="3305373" imgH="7105834" progId="Visio.Drawing.15">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05" y="61792"/>
                        <a:ext cx="2761255" cy="6593542"/>
                      </a:xfrm>
                      <a:prstGeom prst="rect">
                        <a:avLst/>
                      </a:prstGeom>
                      <a:noFill/>
                    </p:spPr>
                  </p:pic>
                </p:oleObj>
              </mc:Fallback>
            </mc:AlternateContent>
          </a:graphicData>
        </a:graphic>
      </p:graphicFrame>
    </p:spTree>
    <p:extLst>
      <p:ext uri="{BB962C8B-B14F-4D97-AF65-F5344CB8AC3E}">
        <p14:creationId xmlns:p14="http://schemas.microsoft.com/office/powerpoint/2010/main" val="1910678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ppt_w/2"/>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ppt_w</p:attrName>
                                        </p:attrNameLst>
                                      </p:cBhvr>
                                      <p:tavLst>
                                        <p:tav tm="0">
                                          <p:val>
                                            <p:fltVal val="0"/>
                                          </p:val>
                                        </p:tav>
                                        <p:tav tm="100000">
                                          <p:val>
                                            <p:strVal val="#ppt_w"/>
                                          </p:val>
                                        </p:tav>
                                      </p:tavLst>
                                    </p:anim>
                                    <p:anim calcmode="lin" valueType="num">
                                      <p:cBhvr>
                                        <p:cTn id="10" dur="500" fill="hold"/>
                                        <p:tgtEl>
                                          <p:spTgt spid="5"/>
                                        </p:tgtEl>
                                        <p:attrNameLst>
                                          <p:attrName>ppt_h</p:attrName>
                                        </p:attrNameLst>
                                      </p:cBhvr>
                                      <p:tavLst>
                                        <p:tav tm="0">
                                          <p:val>
                                            <p:strVal val="#ppt_h"/>
                                          </p:val>
                                        </p:tav>
                                        <p:tav tm="100000">
                                          <p:val>
                                            <p:strVal val="#ppt_h"/>
                                          </p:val>
                                        </p:tav>
                                      </p:tavLst>
                                    </p:anim>
                                  </p:childTnLst>
                                </p:cTn>
                              </p:par>
                              <p:par>
                                <p:cTn id="11" presetID="17" presetClass="entr" presetSubtype="8"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ppt_x</p:attrName>
                                        </p:attrNameLst>
                                      </p:cBhvr>
                                      <p:tavLst>
                                        <p:tav tm="0">
                                          <p:val>
                                            <p:strVal val="#ppt_x-#ppt_w/2"/>
                                          </p:val>
                                        </p:tav>
                                        <p:tav tm="100000">
                                          <p:val>
                                            <p:strVal val="#ppt_x"/>
                                          </p:val>
                                        </p:tav>
                                      </p:tavLst>
                                    </p:anim>
                                    <p:anim calcmode="lin" valueType="num">
                                      <p:cBhvr>
                                        <p:cTn id="14" dur="500" fill="hold"/>
                                        <p:tgtEl>
                                          <p:spTgt spid="4"/>
                                        </p:tgtEl>
                                        <p:attrNameLst>
                                          <p:attrName>ppt_y</p:attrName>
                                        </p:attrNameLst>
                                      </p:cBhvr>
                                      <p:tavLst>
                                        <p:tav tm="0">
                                          <p:val>
                                            <p:strVal val="#ppt_y"/>
                                          </p:val>
                                        </p:tav>
                                        <p:tav tm="100000">
                                          <p:val>
                                            <p:strVal val="#ppt_y"/>
                                          </p:val>
                                        </p:tav>
                                      </p:tavLst>
                                    </p:anim>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strVal val="#ppt_h"/>
                                          </p:val>
                                        </p:tav>
                                        <p:tav tm="100000">
                                          <p:val>
                                            <p:strVal val="#ppt_h"/>
                                          </p:val>
                                        </p:tav>
                                      </p:tavLst>
                                    </p:anim>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1000"/>
                            </p:stCondLst>
                            <p:childTnLst>
                              <p:par>
                                <p:cTn id="25" presetID="14" presetClass="entr" presetSubtype="10"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randombar(horizontal)">
                                      <p:cBhvr>
                                        <p:cTn id="27" dur="500"/>
                                        <p:tgtEl>
                                          <p:spTgt spid="26"/>
                                        </p:tgtEl>
                                      </p:cBhvr>
                                    </p:animEffect>
                                  </p:childTnLst>
                                </p:cTn>
                              </p:par>
                              <p:par>
                                <p:cTn id="28" presetID="14" presetClass="entr" presetSubtype="5"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randombar(vertical)">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3731986" y="296581"/>
            <a:ext cx="4801314" cy="590931"/>
          </a:xfrm>
          <a:prstGeom prst="rect">
            <a:avLst/>
          </a:prstGeom>
          <a:noFill/>
        </p:spPr>
        <p:txBody>
          <a:bodyPr wrap="none" rtlCol="0">
            <a:spAutoFit/>
          </a:bodyPr>
          <a:lstStyle/>
          <a:p>
            <a:pPr>
              <a:lnSpc>
                <a:spcPct val="90000"/>
              </a:lnSpc>
              <a:spcBef>
                <a:spcPts val="1000"/>
              </a:spcBef>
            </a:pPr>
            <a:r>
              <a:rPr lang="zh-CN" altLang="en-US" sz="3600" dirty="0"/>
              <a:t>数字仪表读数数据处理</a:t>
            </a:r>
          </a:p>
        </p:txBody>
      </p:sp>
      <p:sp>
        <p:nvSpPr>
          <p:cNvPr id="17" name="任意多边形 16"/>
          <p:cNvSpPr/>
          <p:nvPr/>
        </p:nvSpPr>
        <p:spPr>
          <a:xfrm>
            <a:off x="2667000" y="190500"/>
            <a:ext cx="791936" cy="713572"/>
          </a:xfrm>
          <a:custGeom>
            <a:avLst/>
            <a:gdLst>
              <a:gd name="connsiteX0" fmla="*/ 0 w 1019175"/>
              <a:gd name="connsiteY0" fmla="*/ 0 h 1114425"/>
              <a:gd name="connsiteX1" fmla="*/ 9525 w 1019175"/>
              <a:gd name="connsiteY1" fmla="*/ 1114425 h 1114425"/>
              <a:gd name="connsiteX2" fmla="*/ 1019175 w 1019175"/>
              <a:gd name="connsiteY2" fmla="*/ 533400 h 1114425"/>
              <a:gd name="connsiteX3" fmla="*/ 0 w 1019175"/>
              <a:gd name="connsiteY3" fmla="*/ 0 h 1114425"/>
            </a:gdLst>
            <a:ahLst/>
            <a:cxnLst>
              <a:cxn ang="0">
                <a:pos x="connsiteX0" y="connsiteY0"/>
              </a:cxn>
              <a:cxn ang="0">
                <a:pos x="connsiteX1" y="connsiteY1"/>
              </a:cxn>
              <a:cxn ang="0">
                <a:pos x="connsiteX2" y="connsiteY2"/>
              </a:cxn>
              <a:cxn ang="0">
                <a:pos x="connsiteX3" y="connsiteY3"/>
              </a:cxn>
            </a:cxnLst>
            <a:rect l="l" t="t" r="r" b="b"/>
            <a:pathLst>
              <a:path w="1019175" h="1114425">
                <a:moveTo>
                  <a:pt x="0" y="0"/>
                </a:moveTo>
                <a:lnTo>
                  <a:pt x="9525" y="1114425"/>
                </a:lnTo>
                <a:lnTo>
                  <a:pt x="1019175" y="533400"/>
                </a:lnTo>
                <a:lnTo>
                  <a:pt x="0" y="0"/>
                </a:lnTo>
                <a:close/>
              </a:path>
            </a:pathLst>
          </a:custGeom>
          <a:solidFill>
            <a:schemeClr val="accent5">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p:cNvSpPr/>
          <p:nvPr/>
        </p:nvSpPr>
        <p:spPr>
          <a:xfrm>
            <a:off x="2667000" y="195225"/>
            <a:ext cx="444500" cy="646331"/>
          </a:xfrm>
          <a:prstGeom prst="rect">
            <a:avLst/>
          </a:prstGeom>
          <a:noFill/>
        </p:spPr>
        <p:txBody>
          <a:bodyPr wrap="square" lIns="91440" tIns="45720" rIns="91440" bIns="45720">
            <a:spAutoFit/>
          </a:bodyPr>
          <a:lstStyle/>
          <a:p>
            <a:pPr algn="ctr"/>
            <a:r>
              <a:rPr lang="en-US" altLang="zh-CN" sz="36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5</a:t>
            </a:r>
            <a:endParaRPr lang="zh-CN" altLang="en-US" sz="36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19" name="Picture 3" descr="wenhuayongpinyi2_0016"/>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0374311" y="76200"/>
            <a:ext cx="1493838" cy="1028700"/>
          </a:xfrm>
          <a:prstGeom prst="rect">
            <a:avLst/>
          </a:prstGeom>
          <a:noFill/>
        </p:spPr>
      </p:pic>
      <p:pic>
        <p:nvPicPr>
          <p:cNvPr id="24" name="图片 23"/>
          <p:cNvPicPr>
            <a:picLocks noChangeAspect="1"/>
          </p:cNvPicPr>
          <p:nvPr/>
        </p:nvPicPr>
        <p:blipFill>
          <a:blip r:embed="rId3"/>
          <a:stretch>
            <a:fillRect/>
          </a:stretch>
        </p:blipFill>
        <p:spPr>
          <a:xfrm>
            <a:off x="6418626" y="1591868"/>
            <a:ext cx="5773374" cy="2011920"/>
          </a:xfrm>
          <a:prstGeom prst="rect">
            <a:avLst/>
          </a:prstGeom>
        </p:spPr>
      </p:pic>
      <p:pic>
        <p:nvPicPr>
          <p:cNvPr id="26" name="图片 25"/>
          <p:cNvPicPr>
            <a:picLocks noChangeAspect="1"/>
          </p:cNvPicPr>
          <p:nvPr/>
        </p:nvPicPr>
        <p:blipFill>
          <a:blip r:embed="rId4"/>
          <a:stretch>
            <a:fillRect/>
          </a:stretch>
        </p:blipFill>
        <p:spPr>
          <a:xfrm>
            <a:off x="8786780" y="3737142"/>
            <a:ext cx="3309970" cy="3025608"/>
          </a:xfrm>
          <a:prstGeom prst="rect">
            <a:avLst/>
          </a:prstGeom>
        </p:spPr>
      </p:pic>
      <p:pic>
        <p:nvPicPr>
          <p:cNvPr id="27" name="图片 26"/>
          <p:cNvPicPr>
            <a:picLocks noChangeAspect="1"/>
          </p:cNvPicPr>
          <p:nvPr/>
        </p:nvPicPr>
        <p:blipFill>
          <a:blip r:embed="rId5"/>
          <a:stretch>
            <a:fillRect/>
          </a:stretch>
        </p:blipFill>
        <p:spPr>
          <a:xfrm>
            <a:off x="5537707" y="3719088"/>
            <a:ext cx="3287173" cy="1513302"/>
          </a:xfrm>
          <a:prstGeom prst="rect">
            <a:avLst/>
          </a:prstGeom>
        </p:spPr>
      </p:pic>
      <p:pic>
        <p:nvPicPr>
          <p:cNvPr id="28" name="图片 27"/>
          <p:cNvPicPr>
            <a:picLocks noChangeAspect="1"/>
          </p:cNvPicPr>
          <p:nvPr/>
        </p:nvPicPr>
        <p:blipFill>
          <a:blip r:embed="rId6"/>
          <a:stretch>
            <a:fillRect/>
          </a:stretch>
        </p:blipFill>
        <p:spPr>
          <a:xfrm>
            <a:off x="5537707" y="5232390"/>
            <a:ext cx="3287173" cy="1503280"/>
          </a:xfrm>
          <a:prstGeom prst="rect">
            <a:avLst/>
          </a:prstGeom>
        </p:spPr>
      </p:pic>
      <p:sp>
        <p:nvSpPr>
          <p:cNvPr id="47" name="等腰三角形 46"/>
          <p:cNvSpPr/>
          <p:nvPr/>
        </p:nvSpPr>
        <p:spPr>
          <a:xfrm rot="5400000">
            <a:off x="4158763" y="1867969"/>
            <a:ext cx="223931" cy="193044"/>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等腰三角形 47"/>
          <p:cNvSpPr/>
          <p:nvPr/>
        </p:nvSpPr>
        <p:spPr>
          <a:xfrm rot="5400000">
            <a:off x="3137684" y="5430308"/>
            <a:ext cx="223931" cy="193044"/>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4448215" y="1810227"/>
            <a:ext cx="1970411" cy="369332"/>
          </a:xfrm>
          <a:prstGeom prst="rect">
            <a:avLst/>
          </a:prstGeom>
          <a:noFill/>
        </p:spPr>
        <p:txBody>
          <a:bodyPr wrap="none" rtlCol="0">
            <a:spAutoFit/>
          </a:bodyPr>
          <a:lstStyle/>
          <a:p>
            <a:r>
              <a:rPr lang="zh-CN" altLang="en-US" dirty="0" smtClean="0"/>
              <a:t>图</a:t>
            </a:r>
            <a:r>
              <a:rPr lang="en-US" altLang="zh-CN" dirty="0" smtClean="0"/>
              <a:t>1 </a:t>
            </a:r>
            <a:r>
              <a:rPr lang="zh-CN" altLang="en-US" dirty="0" smtClean="0"/>
              <a:t>数据处理框图</a:t>
            </a:r>
            <a:endParaRPr lang="zh-CN" altLang="en-US" dirty="0"/>
          </a:p>
        </p:txBody>
      </p:sp>
      <p:sp>
        <p:nvSpPr>
          <p:cNvPr id="50" name="文本框 49"/>
          <p:cNvSpPr txBox="1"/>
          <p:nvPr/>
        </p:nvSpPr>
        <p:spPr>
          <a:xfrm>
            <a:off x="3439195" y="5342164"/>
            <a:ext cx="1970411" cy="369332"/>
          </a:xfrm>
          <a:prstGeom prst="rect">
            <a:avLst/>
          </a:prstGeom>
          <a:noFill/>
        </p:spPr>
        <p:txBody>
          <a:bodyPr wrap="none" rtlCol="0">
            <a:spAutoFit/>
          </a:bodyPr>
          <a:lstStyle/>
          <a:p>
            <a:r>
              <a:rPr lang="zh-CN" altLang="en-US" dirty="0" smtClean="0"/>
              <a:t>图</a:t>
            </a:r>
            <a:r>
              <a:rPr lang="en-US" altLang="zh-CN" dirty="0" smtClean="0"/>
              <a:t>2 </a:t>
            </a:r>
            <a:r>
              <a:rPr lang="zh-CN" altLang="en-US" dirty="0" smtClean="0"/>
              <a:t>数据处理效果</a:t>
            </a:r>
            <a:endParaRPr lang="zh-CN" altLang="en-US" dirty="0"/>
          </a:p>
        </p:txBody>
      </p:sp>
      <p:sp>
        <p:nvSpPr>
          <p:cNvPr id="51" name="文本框 50"/>
          <p:cNvSpPr txBox="1"/>
          <p:nvPr/>
        </p:nvSpPr>
        <p:spPr>
          <a:xfrm>
            <a:off x="328613" y="2198094"/>
            <a:ext cx="1261884" cy="523220"/>
          </a:xfrm>
          <a:prstGeom prst="rect">
            <a:avLst/>
          </a:prstGeom>
          <a:noFill/>
        </p:spPr>
        <p:txBody>
          <a:bodyPr wrap="none" rtlCol="0">
            <a:spAutoFit/>
          </a:bodyPr>
          <a:lstStyle/>
          <a:p>
            <a:r>
              <a:rPr lang="zh-CN" altLang="en-US" sz="2800" dirty="0" smtClean="0"/>
              <a:t>说明：</a:t>
            </a:r>
            <a:endParaRPr lang="zh-CN" altLang="en-US" sz="2800" dirty="0"/>
          </a:p>
        </p:txBody>
      </p:sp>
      <p:sp>
        <p:nvSpPr>
          <p:cNvPr id="52" name="文本框 51"/>
          <p:cNvSpPr txBox="1"/>
          <p:nvPr/>
        </p:nvSpPr>
        <p:spPr>
          <a:xfrm>
            <a:off x="322296" y="2906397"/>
            <a:ext cx="4317207" cy="2246769"/>
          </a:xfrm>
          <a:prstGeom prst="rect">
            <a:avLst/>
          </a:prstGeom>
          <a:noFill/>
        </p:spPr>
        <p:txBody>
          <a:bodyPr wrap="none" rtlCol="0">
            <a:spAutoFit/>
          </a:bodyPr>
          <a:lstStyle/>
          <a:p>
            <a:r>
              <a:rPr lang="zh-CN" altLang="en-US" sz="2800" dirty="0" smtClean="0"/>
              <a:t>         数字仪表读数的数据</a:t>
            </a:r>
            <a:endParaRPr lang="en-US" altLang="zh-CN" sz="2800" dirty="0" smtClean="0"/>
          </a:p>
          <a:p>
            <a:r>
              <a:rPr lang="zh-CN" altLang="en-US" sz="2800" dirty="0" smtClean="0"/>
              <a:t>处理过程框图如图</a:t>
            </a:r>
            <a:r>
              <a:rPr lang="en-US" altLang="zh-CN" sz="2800" dirty="0" smtClean="0"/>
              <a:t>1</a:t>
            </a:r>
            <a:r>
              <a:rPr lang="zh-CN" altLang="en-US" sz="2800" dirty="0" smtClean="0"/>
              <a:t>所示，</a:t>
            </a:r>
            <a:endParaRPr lang="en-US" altLang="zh-CN" sz="2800" dirty="0" smtClean="0"/>
          </a:p>
          <a:p>
            <a:r>
              <a:rPr lang="zh-CN" altLang="en-US" sz="2800" dirty="0" smtClean="0"/>
              <a:t>其中数据的波形显示和求</a:t>
            </a:r>
            <a:endParaRPr lang="en-US" altLang="zh-CN" sz="2800" dirty="0" smtClean="0"/>
          </a:p>
          <a:p>
            <a:r>
              <a:rPr lang="zh-CN" altLang="en-US" sz="2800" dirty="0" smtClean="0"/>
              <a:t>取识别数据的预测方程式</a:t>
            </a:r>
            <a:endParaRPr lang="en-US" altLang="zh-CN" sz="2800" dirty="0" smtClean="0"/>
          </a:p>
          <a:p>
            <a:r>
              <a:rPr lang="zh-CN" altLang="en-US" sz="2800" dirty="0" smtClean="0"/>
              <a:t>如图</a:t>
            </a:r>
            <a:r>
              <a:rPr lang="en-US" altLang="zh-CN" sz="2800" dirty="0" smtClean="0"/>
              <a:t>2</a:t>
            </a:r>
            <a:r>
              <a:rPr lang="zh-CN" altLang="en-US" sz="2800" dirty="0" smtClean="0"/>
              <a:t>所示。</a:t>
            </a:r>
            <a:endParaRPr lang="zh-CN" altLang="en-US" sz="2800" dirty="0"/>
          </a:p>
        </p:txBody>
      </p:sp>
    </p:spTree>
    <p:extLst>
      <p:ext uri="{BB962C8B-B14F-4D97-AF65-F5344CB8AC3E}">
        <p14:creationId xmlns:p14="http://schemas.microsoft.com/office/powerpoint/2010/main" val="11853823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83000">
              <a:schemeClr val="accent1">
                <a:lumMod val="45000"/>
                <a:lumOff val="55000"/>
              </a:schemeClr>
            </a:gs>
            <a:gs pos="100000">
              <a:schemeClr val="accent6"/>
            </a:gs>
          </a:gsLst>
          <a:lin ang="5400000" scaled="1"/>
        </a:gradFill>
        <a:effectLst/>
      </p:bgPr>
    </p:bg>
    <p:spTree>
      <p:nvGrpSpPr>
        <p:cNvPr id="1" name=""/>
        <p:cNvGrpSpPr/>
        <p:nvPr/>
      </p:nvGrpSpPr>
      <p:grpSpPr>
        <a:xfrm>
          <a:off x="0" y="0"/>
          <a:ext cx="0" cy="0"/>
          <a:chOff x="0" y="0"/>
          <a:chExt cx="0" cy="0"/>
        </a:xfrm>
      </p:grpSpPr>
      <p:sp>
        <p:nvSpPr>
          <p:cNvPr id="29" name="Freeform 113"/>
          <p:cNvSpPr>
            <a:spLocks/>
          </p:cNvSpPr>
          <p:nvPr/>
        </p:nvSpPr>
        <p:spPr bwMode="auto">
          <a:xfrm>
            <a:off x="10374857" y="4582411"/>
            <a:ext cx="1516062" cy="1236663"/>
          </a:xfrm>
          <a:custGeom>
            <a:avLst/>
            <a:gdLst>
              <a:gd name="T0" fmla="*/ 296961 w 679"/>
              <a:gd name="T1" fmla="*/ 238850 h 554"/>
              <a:gd name="T2" fmla="*/ 357246 w 679"/>
              <a:gd name="T3" fmla="*/ 169651 h 554"/>
              <a:gd name="T4" fmla="*/ 535869 w 679"/>
              <a:gd name="T5" fmla="*/ 104915 h 554"/>
              <a:gd name="T6" fmla="*/ 718957 w 679"/>
              <a:gd name="T7" fmla="*/ 40180 h 554"/>
              <a:gd name="T8" fmla="*/ 893115 w 679"/>
              <a:gd name="T9" fmla="*/ 13393 h 554"/>
              <a:gd name="T10" fmla="*/ 1071737 w 679"/>
              <a:gd name="T11" fmla="*/ 71432 h 554"/>
              <a:gd name="T12" fmla="*/ 1203472 w 679"/>
              <a:gd name="T13" fmla="*/ 220992 h 554"/>
              <a:gd name="T14" fmla="*/ 1297249 w 679"/>
              <a:gd name="T15" fmla="*/ 357159 h 554"/>
              <a:gd name="T16" fmla="*/ 1516062 w 679"/>
              <a:gd name="T17" fmla="*/ 703157 h 554"/>
              <a:gd name="T18" fmla="*/ 933305 w 679"/>
              <a:gd name="T19" fmla="*/ 1171928 h 554"/>
              <a:gd name="T20" fmla="*/ 294728 w 679"/>
              <a:gd name="T21" fmla="*/ 1133980 h 554"/>
              <a:gd name="T22" fmla="*/ 4466 w 679"/>
              <a:gd name="T23" fmla="*/ 819233 h 554"/>
              <a:gd name="T24" fmla="*/ 0 w 679"/>
              <a:gd name="T25" fmla="*/ 783517 h 554"/>
              <a:gd name="T26" fmla="*/ 296961 w 679"/>
              <a:gd name="T27" fmla="*/ 238850 h 55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79"/>
              <a:gd name="T43" fmla="*/ 0 h 554"/>
              <a:gd name="T44" fmla="*/ 679 w 679"/>
              <a:gd name="T45" fmla="*/ 554 h 55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79" h="554">
                <a:moveTo>
                  <a:pt x="133" y="107"/>
                </a:moveTo>
                <a:cubicBezTo>
                  <a:pt x="142" y="96"/>
                  <a:pt x="151" y="86"/>
                  <a:pt x="160" y="76"/>
                </a:cubicBezTo>
                <a:cubicBezTo>
                  <a:pt x="185" y="62"/>
                  <a:pt x="222" y="53"/>
                  <a:pt x="240" y="47"/>
                </a:cubicBezTo>
                <a:cubicBezTo>
                  <a:pt x="268" y="39"/>
                  <a:pt x="294" y="26"/>
                  <a:pt x="322" y="18"/>
                </a:cubicBezTo>
                <a:cubicBezTo>
                  <a:pt x="344" y="12"/>
                  <a:pt x="377" y="0"/>
                  <a:pt x="400" y="6"/>
                </a:cubicBezTo>
                <a:cubicBezTo>
                  <a:pt x="426" y="12"/>
                  <a:pt x="456" y="19"/>
                  <a:pt x="480" y="32"/>
                </a:cubicBezTo>
                <a:cubicBezTo>
                  <a:pt x="505" y="44"/>
                  <a:pt x="524" y="77"/>
                  <a:pt x="539" y="99"/>
                </a:cubicBezTo>
                <a:cubicBezTo>
                  <a:pt x="553" y="120"/>
                  <a:pt x="564" y="141"/>
                  <a:pt x="581" y="160"/>
                </a:cubicBezTo>
                <a:cubicBezTo>
                  <a:pt x="621" y="205"/>
                  <a:pt x="666" y="254"/>
                  <a:pt x="679" y="315"/>
                </a:cubicBezTo>
                <a:cubicBezTo>
                  <a:pt x="601" y="402"/>
                  <a:pt x="535" y="488"/>
                  <a:pt x="418" y="525"/>
                </a:cubicBezTo>
                <a:cubicBezTo>
                  <a:pt x="328" y="553"/>
                  <a:pt x="226" y="554"/>
                  <a:pt x="132" y="508"/>
                </a:cubicBezTo>
                <a:cubicBezTo>
                  <a:pt x="52" y="469"/>
                  <a:pt x="18" y="462"/>
                  <a:pt x="2" y="367"/>
                </a:cubicBezTo>
                <a:cubicBezTo>
                  <a:pt x="1" y="362"/>
                  <a:pt x="1" y="356"/>
                  <a:pt x="0" y="351"/>
                </a:cubicBezTo>
                <a:cubicBezTo>
                  <a:pt x="7" y="260"/>
                  <a:pt x="78" y="174"/>
                  <a:pt x="133" y="107"/>
                </a:cubicBezTo>
                <a:close/>
              </a:path>
            </a:pathLst>
          </a:custGeom>
          <a:solidFill>
            <a:srgbClr val="FFFFFF"/>
          </a:solidFill>
          <a:ln w="17463">
            <a:solidFill>
              <a:srgbClr val="FFFFFF"/>
            </a:solidFill>
            <a:miter lim="800000"/>
            <a:headEnd/>
            <a:tailEnd/>
          </a:ln>
        </p:spPr>
        <p:txBody>
          <a:bodyPr/>
          <a:lstStyle/>
          <a:p>
            <a:endParaRPr lang="zh-CN" altLang="en-US"/>
          </a:p>
        </p:txBody>
      </p:sp>
      <p:sp>
        <p:nvSpPr>
          <p:cNvPr id="30" name="Freeform 85"/>
          <p:cNvSpPr>
            <a:spLocks/>
          </p:cNvSpPr>
          <p:nvPr/>
        </p:nvSpPr>
        <p:spPr bwMode="auto">
          <a:xfrm>
            <a:off x="10374857" y="5390449"/>
            <a:ext cx="1120775" cy="428625"/>
          </a:xfrm>
          <a:custGeom>
            <a:avLst/>
            <a:gdLst>
              <a:gd name="T0" fmla="*/ 1120775 w 502"/>
              <a:gd name="T1" fmla="*/ 276820 h 192"/>
              <a:gd name="T2" fmla="*/ 933235 w 502"/>
              <a:gd name="T3" fmla="*/ 363885 h 192"/>
              <a:gd name="T4" fmla="*/ 294706 w 502"/>
              <a:gd name="T5" fmla="*/ 325934 h 192"/>
              <a:gd name="T6" fmla="*/ 0 w 502"/>
              <a:gd name="T7" fmla="*/ 0 h 192"/>
              <a:gd name="T8" fmla="*/ 0 60000 65536"/>
              <a:gd name="T9" fmla="*/ 0 60000 65536"/>
              <a:gd name="T10" fmla="*/ 0 60000 65536"/>
              <a:gd name="T11" fmla="*/ 0 60000 65536"/>
              <a:gd name="T12" fmla="*/ 0 w 502"/>
              <a:gd name="T13" fmla="*/ 0 h 192"/>
              <a:gd name="T14" fmla="*/ 502 w 502"/>
              <a:gd name="T15" fmla="*/ 192 h 192"/>
            </a:gdLst>
            <a:ahLst/>
            <a:cxnLst>
              <a:cxn ang="T8">
                <a:pos x="T0" y="T1"/>
              </a:cxn>
              <a:cxn ang="T9">
                <a:pos x="T2" y="T3"/>
              </a:cxn>
              <a:cxn ang="T10">
                <a:pos x="T4" y="T5"/>
              </a:cxn>
              <a:cxn ang="T11">
                <a:pos x="T6" y="T7"/>
              </a:cxn>
            </a:cxnLst>
            <a:rect l="T12" t="T13" r="T14" b="T15"/>
            <a:pathLst>
              <a:path w="502" h="192">
                <a:moveTo>
                  <a:pt x="502" y="124"/>
                </a:moveTo>
                <a:cubicBezTo>
                  <a:pt x="476" y="140"/>
                  <a:pt x="449" y="153"/>
                  <a:pt x="418" y="163"/>
                </a:cubicBezTo>
                <a:cubicBezTo>
                  <a:pt x="328" y="191"/>
                  <a:pt x="226" y="192"/>
                  <a:pt x="132" y="146"/>
                </a:cubicBezTo>
                <a:cubicBezTo>
                  <a:pt x="52" y="107"/>
                  <a:pt x="16" y="95"/>
                  <a:pt x="0" y="0"/>
                </a:cubicBezTo>
              </a:path>
            </a:pathLst>
          </a:custGeom>
          <a:noFill/>
          <a:ln w="17463">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 name="Freeform 86"/>
          <p:cNvSpPr>
            <a:spLocks/>
          </p:cNvSpPr>
          <p:nvPr/>
        </p:nvSpPr>
        <p:spPr bwMode="auto">
          <a:xfrm>
            <a:off x="11495632" y="4596699"/>
            <a:ext cx="788987" cy="1069975"/>
          </a:xfrm>
          <a:custGeom>
            <a:avLst/>
            <a:gdLst>
              <a:gd name="T0" fmla="*/ 739815 w 353"/>
              <a:gd name="T1" fmla="*/ 0 h 479"/>
              <a:gd name="T2" fmla="*/ 409022 w 353"/>
              <a:gd name="T3" fmla="*/ 672364 h 479"/>
              <a:gd name="T4" fmla="*/ 395611 w 353"/>
              <a:gd name="T5" fmla="*/ 688001 h 479"/>
              <a:gd name="T6" fmla="*/ 0 w 353"/>
              <a:gd name="T7" fmla="*/ 1069975 h 479"/>
              <a:gd name="T8" fmla="*/ 0 60000 65536"/>
              <a:gd name="T9" fmla="*/ 0 60000 65536"/>
              <a:gd name="T10" fmla="*/ 0 60000 65536"/>
              <a:gd name="T11" fmla="*/ 0 60000 65536"/>
              <a:gd name="T12" fmla="*/ 0 w 353"/>
              <a:gd name="T13" fmla="*/ 0 h 479"/>
              <a:gd name="T14" fmla="*/ 353 w 353"/>
              <a:gd name="T15" fmla="*/ 479 h 479"/>
            </a:gdLst>
            <a:ahLst/>
            <a:cxnLst>
              <a:cxn ang="T8">
                <a:pos x="T0" y="T1"/>
              </a:cxn>
              <a:cxn ang="T9">
                <a:pos x="T2" y="T3"/>
              </a:cxn>
              <a:cxn ang="T10">
                <a:pos x="T4" y="T5"/>
              </a:cxn>
              <a:cxn ang="T11">
                <a:pos x="T6" y="T7"/>
              </a:cxn>
            </a:cxnLst>
            <a:rect l="T12" t="T13" r="T14" b="T15"/>
            <a:pathLst>
              <a:path w="353" h="479">
                <a:moveTo>
                  <a:pt x="331" y="0"/>
                </a:moveTo>
                <a:cubicBezTo>
                  <a:pt x="353" y="114"/>
                  <a:pt x="260" y="215"/>
                  <a:pt x="183" y="301"/>
                </a:cubicBezTo>
                <a:cubicBezTo>
                  <a:pt x="181" y="303"/>
                  <a:pt x="179" y="305"/>
                  <a:pt x="177" y="308"/>
                </a:cubicBezTo>
                <a:cubicBezTo>
                  <a:pt x="120" y="371"/>
                  <a:pt x="69" y="435"/>
                  <a:pt x="0" y="479"/>
                </a:cubicBezTo>
              </a:path>
            </a:pathLst>
          </a:custGeom>
          <a:noFill/>
          <a:ln w="17463">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 name="Freeform 87"/>
          <p:cNvSpPr>
            <a:spLocks/>
          </p:cNvSpPr>
          <p:nvPr/>
        </p:nvSpPr>
        <p:spPr bwMode="auto">
          <a:xfrm>
            <a:off x="10628857" y="4980874"/>
            <a:ext cx="1587500" cy="987425"/>
          </a:xfrm>
          <a:custGeom>
            <a:avLst/>
            <a:gdLst>
              <a:gd name="T0" fmla="*/ 1587500 w 711"/>
              <a:gd name="T1" fmla="*/ 0 h 442"/>
              <a:gd name="T2" fmla="*/ 1274912 w 711"/>
              <a:gd name="T3" fmla="*/ 422225 h 442"/>
              <a:gd name="T4" fmla="*/ 678762 w 711"/>
              <a:gd name="T5" fmla="*/ 907001 h 442"/>
              <a:gd name="T6" fmla="*/ 40190 w 711"/>
              <a:gd name="T7" fmla="*/ 869023 h 442"/>
              <a:gd name="T8" fmla="*/ 0 w 711"/>
              <a:gd name="T9" fmla="*/ 844449 h 442"/>
              <a:gd name="T10" fmla="*/ 0 60000 65536"/>
              <a:gd name="T11" fmla="*/ 0 60000 65536"/>
              <a:gd name="T12" fmla="*/ 0 60000 65536"/>
              <a:gd name="T13" fmla="*/ 0 60000 65536"/>
              <a:gd name="T14" fmla="*/ 0 60000 65536"/>
              <a:gd name="T15" fmla="*/ 0 w 711"/>
              <a:gd name="T16" fmla="*/ 0 h 442"/>
              <a:gd name="T17" fmla="*/ 711 w 711"/>
              <a:gd name="T18" fmla="*/ 442 h 442"/>
            </a:gdLst>
            <a:ahLst/>
            <a:cxnLst>
              <a:cxn ang="T10">
                <a:pos x="T0" y="T1"/>
              </a:cxn>
              <a:cxn ang="T11">
                <a:pos x="T2" y="T3"/>
              </a:cxn>
              <a:cxn ang="T12">
                <a:pos x="T4" y="T5"/>
              </a:cxn>
              <a:cxn ang="T13">
                <a:pos x="T6" y="T7"/>
              </a:cxn>
              <a:cxn ang="T14">
                <a:pos x="T8" y="T9"/>
              </a:cxn>
            </a:cxnLst>
            <a:rect l="T15" t="T16" r="T17" b="T18"/>
            <a:pathLst>
              <a:path w="711" h="442">
                <a:moveTo>
                  <a:pt x="711" y="0"/>
                </a:moveTo>
                <a:cubicBezTo>
                  <a:pt x="677" y="70"/>
                  <a:pt x="618" y="137"/>
                  <a:pt x="571" y="189"/>
                </a:cubicBezTo>
                <a:cubicBezTo>
                  <a:pt x="490" y="279"/>
                  <a:pt x="424" y="368"/>
                  <a:pt x="304" y="406"/>
                </a:cubicBezTo>
                <a:cubicBezTo>
                  <a:pt x="214" y="434"/>
                  <a:pt x="108" y="442"/>
                  <a:pt x="18" y="389"/>
                </a:cubicBezTo>
                <a:cubicBezTo>
                  <a:pt x="12" y="385"/>
                  <a:pt x="6" y="381"/>
                  <a:pt x="0" y="378"/>
                </a:cubicBezTo>
              </a:path>
            </a:pathLst>
          </a:custGeom>
          <a:noFill/>
          <a:ln w="17463">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 name="Freeform 88"/>
          <p:cNvSpPr>
            <a:spLocks/>
          </p:cNvSpPr>
          <p:nvPr/>
        </p:nvSpPr>
        <p:spPr bwMode="auto">
          <a:xfrm>
            <a:off x="12186194" y="4533199"/>
            <a:ext cx="117475" cy="447675"/>
          </a:xfrm>
          <a:custGeom>
            <a:avLst/>
            <a:gdLst>
              <a:gd name="T0" fmla="*/ 0 w 53"/>
              <a:gd name="T1" fmla="*/ 0 h 201"/>
              <a:gd name="T2" fmla="*/ 46547 w 53"/>
              <a:gd name="T3" fmla="*/ 60135 h 201"/>
              <a:gd name="T4" fmla="*/ 31031 w 53"/>
              <a:gd name="T5" fmla="*/ 447675 h 201"/>
              <a:gd name="T6" fmla="*/ 0 60000 65536"/>
              <a:gd name="T7" fmla="*/ 0 60000 65536"/>
              <a:gd name="T8" fmla="*/ 0 60000 65536"/>
              <a:gd name="T9" fmla="*/ 0 w 53"/>
              <a:gd name="T10" fmla="*/ 0 h 201"/>
              <a:gd name="T11" fmla="*/ 53 w 53"/>
              <a:gd name="T12" fmla="*/ 201 h 201"/>
            </a:gdLst>
            <a:ahLst/>
            <a:cxnLst>
              <a:cxn ang="T6">
                <a:pos x="T0" y="T1"/>
              </a:cxn>
              <a:cxn ang="T7">
                <a:pos x="T2" y="T3"/>
              </a:cxn>
              <a:cxn ang="T8">
                <a:pos x="T4" y="T5"/>
              </a:cxn>
            </a:cxnLst>
            <a:rect l="T9" t="T10" r="T11" b="T12"/>
            <a:pathLst>
              <a:path w="53" h="201">
                <a:moveTo>
                  <a:pt x="0" y="0"/>
                </a:moveTo>
                <a:cubicBezTo>
                  <a:pt x="8" y="9"/>
                  <a:pt x="15" y="18"/>
                  <a:pt x="21" y="27"/>
                </a:cubicBezTo>
                <a:cubicBezTo>
                  <a:pt x="53" y="81"/>
                  <a:pt x="43" y="142"/>
                  <a:pt x="14" y="201"/>
                </a:cubicBezTo>
              </a:path>
            </a:pathLst>
          </a:custGeom>
          <a:noFill/>
          <a:ln w="17463">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4" name="Freeform 89"/>
          <p:cNvSpPr>
            <a:spLocks/>
          </p:cNvSpPr>
          <p:nvPr/>
        </p:nvSpPr>
        <p:spPr bwMode="auto">
          <a:xfrm>
            <a:off x="11046369" y="4239511"/>
            <a:ext cx="1139825" cy="293688"/>
          </a:xfrm>
          <a:custGeom>
            <a:avLst/>
            <a:gdLst>
              <a:gd name="T0" fmla="*/ 0 w 510"/>
              <a:gd name="T1" fmla="*/ 248850 h 131"/>
              <a:gd name="T2" fmla="*/ 1016903 w 510"/>
              <a:gd name="T3" fmla="*/ 197287 h 131"/>
              <a:gd name="T4" fmla="*/ 1139825 w 510"/>
              <a:gd name="T5" fmla="*/ 293688 h 131"/>
              <a:gd name="T6" fmla="*/ 0 60000 65536"/>
              <a:gd name="T7" fmla="*/ 0 60000 65536"/>
              <a:gd name="T8" fmla="*/ 0 60000 65536"/>
              <a:gd name="T9" fmla="*/ 0 w 510"/>
              <a:gd name="T10" fmla="*/ 0 h 131"/>
              <a:gd name="T11" fmla="*/ 510 w 510"/>
              <a:gd name="T12" fmla="*/ 131 h 131"/>
            </a:gdLst>
            <a:ahLst/>
            <a:cxnLst>
              <a:cxn ang="T6">
                <a:pos x="T0" y="T1"/>
              </a:cxn>
              <a:cxn ang="T7">
                <a:pos x="T2" y="T3"/>
              </a:cxn>
              <a:cxn ang="T8">
                <a:pos x="T4" y="T5"/>
              </a:cxn>
            </a:cxnLst>
            <a:rect l="T9" t="T10" r="T11" b="T12"/>
            <a:pathLst>
              <a:path w="510" h="131">
                <a:moveTo>
                  <a:pt x="0" y="111"/>
                </a:moveTo>
                <a:cubicBezTo>
                  <a:pt x="137" y="26"/>
                  <a:pt x="301" y="0"/>
                  <a:pt x="455" y="88"/>
                </a:cubicBezTo>
                <a:cubicBezTo>
                  <a:pt x="478" y="102"/>
                  <a:pt x="496" y="116"/>
                  <a:pt x="510" y="131"/>
                </a:cubicBezTo>
              </a:path>
            </a:pathLst>
          </a:custGeom>
          <a:noFill/>
          <a:ln w="17463">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 name="Freeform 90"/>
          <p:cNvSpPr>
            <a:spLocks/>
          </p:cNvSpPr>
          <p:nvPr/>
        </p:nvSpPr>
        <p:spPr bwMode="auto">
          <a:xfrm>
            <a:off x="10374857" y="4488749"/>
            <a:ext cx="671512" cy="1200150"/>
          </a:xfrm>
          <a:custGeom>
            <a:avLst/>
            <a:gdLst>
              <a:gd name="T0" fmla="*/ 91468 w 301"/>
              <a:gd name="T1" fmla="*/ 1200150 h 538"/>
              <a:gd name="T2" fmla="*/ 4462 w 301"/>
              <a:gd name="T3" fmla="*/ 977074 h 538"/>
              <a:gd name="T4" fmla="*/ 0 w 301"/>
              <a:gd name="T5" fmla="*/ 874459 h 538"/>
              <a:gd name="T6" fmla="*/ 2231 w 301"/>
              <a:gd name="T7" fmla="*/ 865536 h 538"/>
              <a:gd name="T8" fmla="*/ 296715 w 301"/>
              <a:gd name="T9" fmla="*/ 332384 h 538"/>
              <a:gd name="T10" fmla="*/ 350257 w 301"/>
              <a:gd name="T11" fmla="*/ 269922 h 538"/>
              <a:gd name="T12" fmla="*/ 671512 w 301"/>
              <a:gd name="T13" fmla="*/ 0 h 538"/>
              <a:gd name="T14" fmla="*/ 0 60000 65536"/>
              <a:gd name="T15" fmla="*/ 0 60000 65536"/>
              <a:gd name="T16" fmla="*/ 0 60000 65536"/>
              <a:gd name="T17" fmla="*/ 0 60000 65536"/>
              <a:gd name="T18" fmla="*/ 0 60000 65536"/>
              <a:gd name="T19" fmla="*/ 0 60000 65536"/>
              <a:gd name="T20" fmla="*/ 0 60000 65536"/>
              <a:gd name="T21" fmla="*/ 0 w 301"/>
              <a:gd name="T22" fmla="*/ 0 h 538"/>
              <a:gd name="T23" fmla="*/ 301 w 301"/>
              <a:gd name="T24" fmla="*/ 538 h 5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01" h="538">
                <a:moveTo>
                  <a:pt x="41" y="538"/>
                </a:moveTo>
                <a:cubicBezTo>
                  <a:pt x="22" y="513"/>
                  <a:pt x="10" y="483"/>
                  <a:pt x="2" y="438"/>
                </a:cubicBezTo>
                <a:cubicBezTo>
                  <a:pt x="0" y="427"/>
                  <a:pt x="0" y="405"/>
                  <a:pt x="0" y="392"/>
                </a:cubicBezTo>
                <a:cubicBezTo>
                  <a:pt x="0" y="390"/>
                  <a:pt x="0" y="389"/>
                  <a:pt x="1" y="388"/>
                </a:cubicBezTo>
                <a:cubicBezTo>
                  <a:pt x="10" y="299"/>
                  <a:pt x="79" y="214"/>
                  <a:pt x="133" y="149"/>
                </a:cubicBezTo>
                <a:cubicBezTo>
                  <a:pt x="141" y="139"/>
                  <a:pt x="149" y="130"/>
                  <a:pt x="157" y="121"/>
                </a:cubicBezTo>
                <a:cubicBezTo>
                  <a:pt x="199" y="74"/>
                  <a:pt x="248" y="33"/>
                  <a:pt x="301" y="0"/>
                </a:cubicBezTo>
              </a:path>
            </a:pathLst>
          </a:custGeom>
          <a:noFill/>
          <a:ln w="17463">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6" name="Freeform 91"/>
          <p:cNvSpPr>
            <a:spLocks/>
          </p:cNvSpPr>
          <p:nvPr/>
        </p:nvSpPr>
        <p:spPr bwMode="auto">
          <a:xfrm>
            <a:off x="10466932" y="5688899"/>
            <a:ext cx="161925" cy="136525"/>
          </a:xfrm>
          <a:custGeom>
            <a:avLst/>
            <a:gdLst>
              <a:gd name="T0" fmla="*/ 161925 w 73"/>
              <a:gd name="T1" fmla="*/ 136525 h 61"/>
              <a:gd name="T2" fmla="*/ 0 w 73"/>
              <a:gd name="T3" fmla="*/ 0 h 61"/>
              <a:gd name="T4" fmla="*/ 0 60000 65536"/>
              <a:gd name="T5" fmla="*/ 0 60000 65536"/>
              <a:gd name="T6" fmla="*/ 0 w 73"/>
              <a:gd name="T7" fmla="*/ 0 h 61"/>
              <a:gd name="T8" fmla="*/ 73 w 73"/>
              <a:gd name="T9" fmla="*/ 61 h 61"/>
            </a:gdLst>
            <a:ahLst/>
            <a:cxnLst>
              <a:cxn ang="T4">
                <a:pos x="T0" y="T1"/>
              </a:cxn>
              <a:cxn ang="T5">
                <a:pos x="T2" y="T3"/>
              </a:cxn>
            </a:cxnLst>
            <a:rect l="T6" t="T7" r="T8" b="T9"/>
            <a:pathLst>
              <a:path w="73" h="61">
                <a:moveTo>
                  <a:pt x="73" y="61"/>
                </a:moveTo>
                <a:cubicBezTo>
                  <a:pt x="41" y="41"/>
                  <a:pt x="17" y="23"/>
                  <a:pt x="0" y="0"/>
                </a:cubicBezTo>
              </a:path>
            </a:pathLst>
          </a:custGeom>
          <a:noFill/>
          <a:ln w="17463">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 name="Freeform 94"/>
          <p:cNvSpPr>
            <a:spLocks/>
          </p:cNvSpPr>
          <p:nvPr/>
        </p:nvSpPr>
        <p:spPr bwMode="auto">
          <a:xfrm>
            <a:off x="10759032" y="4706236"/>
            <a:ext cx="549275" cy="657225"/>
          </a:xfrm>
          <a:custGeom>
            <a:avLst/>
            <a:gdLst>
              <a:gd name="T0" fmla="*/ 475592 w 246"/>
              <a:gd name="T1" fmla="*/ 44709 h 294"/>
              <a:gd name="T2" fmla="*/ 180859 w 246"/>
              <a:gd name="T3" fmla="*/ 236959 h 294"/>
              <a:gd name="T4" fmla="*/ 64752 w 246"/>
              <a:gd name="T5" fmla="*/ 616987 h 294"/>
              <a:gd name="T6" fmla="*/ 406374 w 246"/>
              <a:gd name="T7" fmla="*/ 353203 h 294"/>
              <a:gd name="T8" fmla="*/ 475592 w 246"/>
              <a:gd name="T9" fmla="*/ 44709 h 294"/>
              <a:gd name="T10" fmla="*/ 0 60000 65536"/>
              <a:gd name="T11" fmla="*/ 0 60000 65536"/>
              <a:gd name="T12" fmla="*/ 0 60000 65536"/>
              <a:gd name="T13" fmla="*/ 0 60000 65536"/>
              <a:gd name="T14" fmla="*/ 0 60000 65536"/>
              <a:gd name="T15" fmla="*/ 0 w 246"/>
              <a:gd name="T16" fmla="*/ 0 h 294"/>
              <a:gd name="T17" fmla="*/ 246 w 246"/>
              <a:gd name="T18" fmla="*/ 294 h 294"/>
            </a:gdLst>
            <a:ahLst/>
            <a:cxnLst>
              <a:cxn ang="T10">
                <a:pos x="T0" y="T1"/>
              </a:cxn>
              <a:cxn ang="T11">
                <a:pos x="T2" y="T3"/>
              </a:cxn>
              <a:cxn ang="T12">
                <a:pos x="T4" y="T5"/>
              </a:cxn>
              <a:cxn ang="T13">
                <a:pos x="T6" y="T7"/>
              </a:cxn>
              <a:cxn ang="T14">
                <a:pos x="T8" y="T9"/>
              </a:cxn>
            </a:cxnLst>
            <a:rect l="T15" t="T16" r="T17" b="T18"/>
            <a:pathLst>
              <a:path w="246" h="294">
                <a:moveTo>
                  <a:pt x="213" y="20"/>
                </a:moveTo>
                <a:cubicBezTo>
                  <a:pt x="186" y="0"/>
                  <a:pt x="120" y="45"/>
                  <a:pt x="81" y="106"/>
                </a:cubicBezTo>
                <a:cubicBezTo>
                  <a:pt x="42" y="168"/>
                  <a:pt x="0" y="257"/>
                  <a:pt x="29" y="276"/>
                </a:cubicBezTo>
                <a:cubicBezTo>
                  <a:pt x="58" y="294"/>
                  <a:pt x="149" y="208"/>
                  <a:pt x="182" y="158"/>
                </a:cubicBezTo>
                <a:cubicBezTo>
                  <a:pt x="216" y="109"/>
                  <a:pt x="246" y="44"/>
                  <a:pt x="213" y="20"/>
                </a:cubicBezTo>
                <a:close/>
              </a:path>
            </a:pathLst>
          </a:custGeom>
          <a:noFill/>
          <a:ln w="17463">
            <a:solidFill>
              <a:srgbClr val="0079C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 name="Freeform 95"/>
          <p:cNvSpPr>
            <a:spLocks/>
          </p:cNvSpPr>
          <p:nvPr/>
        </p:nvSpPr>
        <p:spPr bwMode="auto">
          <a:xfrm>
            <a:off x="10859044" y="4760211"/>
            <a:ext cx="350838" cy="560388"/>
          </a:xfrm>
          <a:custGeom>
            <a:avLst/>
            <a:gdLst>
              <a:gd name="T0" fmla="*/ 11173 w 157"/>
              <a:gd name="T1" fmla="*/ 457687 h 251"/>
              <a:gd name="T2" fmla="*/ 350838 w 157"/>
              <a:gd name="T3" fmla="*/ 229960 h 251"/>
              <a:gd name="T4" fmla="*/ 306145 w 157"/>
              <a:gd name="T5" fmla="*/ 299171 h 251"/>
              <a:gd name="T6" fmla="*/ 22346 w 157"/>
              <a:gd name="T7" fmla="*/ 555923 h 251"/>
              <a:gd name="T8" fmla="*/ 11173 w 157"/>
              <a:gd name="T9" fmla="*/ 457687 h 251"/>
              <a:gd name="T10" fmla="*/ 0 60000 65536"/>
              <a:gd name="T11" fmla="*/ 0 60000 65536"/>
              <a:gd name="T12" fmla="*/ 0 60000 65536"/>
              <a:gd name="T13" fmla="*/ 0 60000 65536"/>
              <a:gd name="T14" fmla="*/ 0 60000 65536"/>
              <a:gd name="T15" fmla="*/ 0 w 157"/>
              <a:gd name="T16" fmla="*/ 0 h 251"/>
              <a:gd name="T17" fmla="*/ 157 w 157"/>
              <a:gd name="T18" fmla="*/ 251 h 251"/>
            </a:gdLst>
            <a:ahLst/>
            <a:cxnLst>
              <a:cxn ang="T10">
                <a:pos x="T0" y="T1"/>
              </a:cxn>
              <a:cxn ang="T11">
                <a:pos x="T2" y="T3"/>
              </a:cxn>
              <a:cxn ang="T12">
                <a:pos x="T4" y="T5"/>
              </a:cxn>
              <a:cxn ang="T13">
                <a:pos x="T6" y="T7"/>
              </a:cxn>
              <a:cxn ang="T14">
                <a:pos x="T8" y="T9"/>
              </a:cxn>
            </a:cxnLst>
            <a:rect l="T15" t="T16" r="T17" b="T18"/>
            <a:pathLst>
              <a:path w="157" h="251">
                <a:moveTo>
                  <a:pt x="5" y="205"/>
                </a:moveTo>
                <a:cubicBezTo>
                  <a:pt x="11" y="125"/>
                  <a:pt x="138" y="0"/>
                  <a:pt x="157" y="103"/>
                </a:cubicBezTo>
                <a:cubicBezTo>
                  <a:pt x="151" y="114"/>
                  <a:pt x="144" y="124"/>
                  <a:pt x="137" y="134"/>
                </a:cubicBezTo>
                <a:cubicBezTo>
                  <a:pt x="113" y="170"/>
                  <a:pt x="50" y="228"/>
                  <a:pt x="10" y="249"/>
                </a:cubicBezTo>
                <a:cubicBezTo>
                  <a:pt x="0" y="251"/>
                  <a:pt x="4" y="229"/>
                  <a:pt x="5" y="205"/>
                </a:cubicBezTo>
                <a:close/>
              </a:path>
            </a:pathLst>
          </a:custGeom>
          <a:solidFill>
            <a:srgbClr val="0079C1"/>
          </a:solidFill>
          <a:ln w="17463">
            <a:solidFill>
              <a:srgbClr val="0079C1"/>
            </a:solidFill>
            <a:miter lim="800000"/>
            <a:headEnd/>
            <a:tailEnd/>
          </a:ln>
        </p:spPr>
        <p:txBody>
          <a:bodyPr/>
          <a:lstStyle/>
          <a:p>
            <a:endParaRPr lang="zh-CN" altLang="en-US"/>
          </a:p>
        </p:txBody>
      </p:sp>
      <p:sp>
        <p:nvSpPr>
          <p:cNvPr id="39" name="Freeform 96"/>
          <p:cNvSpPr>
            <a:spLocks/>
          </p:cNvSpPr>
          <p:nvPr/>
        </p:nvSpPr>
        <p:spPr bwMode="auto">
          <a:xfrm>
            <a:off x="8152357" y="4939599"/>
            <a:ext cx="1612900" cy="363537"/>
          </a:xfrm>
          <a:custGeom>
            <a:avLst/>
            <a:gdLst>
              <a:gd name="T0" fmla="*/ 1612900 w 722"/>
              <a:gd name="T1" fmla="*/ 189575 h 163"/>
              <a:gd name="T2" fmla="*/ 1206324 w 722"/>
              <a:gd name="T3" fmla="*/ 78060 h 163"/>
              <a:gd name="T4" fmla="*/ 433383 w 722"/>
              <a:gd name="T5" fmla="*/ 350155 h 163"/>
              <a:gd name="T6" fmla="*/ 0 w 722"/>
              <a:gd name="T7" fmla="*/ 350155 h 163"/>
              <a:gd name="T8" fmla="*/ 0 60000 65536"/>
              <a:gd name="T9" fmla="*/ 0 60000 65536"/>
              <a:gd name="T10" fmla="*/ 0 60000 65536"/>
              <a:gd name="T11" fmla="*/ 0 60000 65536"/>
              <a:gd name="T12" fmla="*/ 0 w 722"/>
              <a:gd name="T13" fmla="*/ 0 h 163"/>
              <a:gd name="T14" fmla="*/ 722 w 722"/>
              <a:gd name="T15" fmla="*/ 163 h 163"/>
            </a:gdLst>
            <a:ahLst/>
            <a:cxnLst>
              <a:cxn ang="T8">
                <a:pos x="T0" y="T1"/>
              </a:cxn>
              <a:cxn ang="T9">
                <a:pos x="T2" y="T3"/>
              </a:cxn>
              <a:cxn ang="T10">
                <a:pos x="T4" y="T5"/>
              </a:cxn>
              <a:cxn ang="T11">
                <a:pos x="T6" y="T7"/>
              </a:cxn>
            </a:cxnLst>
            <a:rect l="T12" t="T13" r="T14" b="T15"/>
            <a:pathLst>
              <a:path w="722" h="163">
                <a:moveTo>
                  <a:pt x="722" y="85"/>
                </a:moveTo>
                <a:cubicBezTo>
                  <a:pt x="703" y="29"/>
                  <a:pt x="653" y="0"/>
                  <a:pt x="540" y="35"/>
                </a:cubicBezTo>
                <a:cubicBezTo>
                  <a:pt x="423" y="70"/>
                  <a:pt x="321" y="157"/>
                  <a:pt x="194" y="157"/>
                </a:cubicBezTo>
                <a:cubicBezTo>
                  <a:pt x="130" y="163"/>
                  <a:pt x="64" y="157"/>
                  <a:pt x="0" y="157"/>
                </a:cubicBezTo>
              </a:path>
            </a:pathLst>
          </a:custGeom>
          <a:noFill/>
          <a:ln w="254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 name="Freeform 97"/>
          <p:cNvSpPr>
            <a:spLocks/>
          </p:cNvSpPr>
          <p:nvPr/>
        </p:nvSpPr>
        <p:spPr bwMode="auto">
          <a:xfrm>
            <a:off x="9668419" y="5128511"/>
            <a:ext cx="190500" cy="1268413"/>
          </a:xfrm>
          <a:custGeom>
            <a:avLst/>
            <a:gdLst>
              <a:gd name="T0" fmla="*/ 190500 w 85"/>
              <a:gd name="T1" fmla="*/ 1268413 h 568"/>
              <a:gd name="T2" fmla="*/ 51547 w 85"/>
              <a:gd name="T3" fmla="*/ 623041 h 568"/>
              <a:gd name="T4" fmla="*/ 96371 w 85"/>
              <a:gd name="T5" fmla="*/ 0 h 568"/>
              <a:gd name="T6" fmla="*/ 0 60000 65536"/>
              <a:gd name="T7" fmla="*/ 0 60000 65536"/>
              <a:gd name="T8" fmla="*/ 0 60000 65536"/>
              <a:gd name="T9" fmla="*/ 0 w 85"/>
              <a:gd name="T10" fmla="*/ 0 h 568"/>
              <a:gd name="T11" fmla="*/ 85 w 85"/>
              <a:gd name="T12" fmla="*/ 568 h 568"/>
            </a:gdLst>
            <a:ahLst/>
            <a:cxnLst>
              <a:cxn ang="T6">
                <a:pos x="T0" y="T1"/>
              </a:cxn>
              <a:cxn ang="T7">
                <a:pos x="T2" y="T3"/>
              </a:cxn>
              <a:cxn ang="T8">
                <a:pos x="T4" y="T5"/>
              </a:cxn>
            </a:cxnLst>
            <a:rect l="T9" t="T10" r="T11" b="T12"/>
            <a:pathLst>
              <a:path w="85" h="568">
                <a:moveTo>
                  <a:pt x="85" y="568"/>
                </a:moveTo>
                <a:cubicBezTo>
                  <a:pt x="19" y="509"/>
                  <a:pt x="0" y="409"/>
                  <a:pt x="23" y="279"/>
                </a:cubicBezTo>
                <a:cubicBezTo>
                  <a:pt x="37" y="196"/>
                  <a:pt x="68" y="75"/>
                  <a:pt x="43" y="0"/>
                </a:cubicBezTo>
              </a:path>
            </a:pathLst>
          </a:custGeom>
          <a:noFill/>
          <a:ln w="254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 name="Freeform 98"/>
          <p:cNvSpPr>
            <a:spLocks/>
          </p:cNvSpPr>
          <p:nvPr/>
        </p:nvSpPr>
        <p:spPr bwMode="auto">
          <a:xfrm>
            <a:off x="9858919" y="6214361"/>
            <a:ext cx="1025525" cy="330200"/>
          </a:xfrm>
          <a:custGeom>
            <a:avLst/>
            <a:gdLst>
              <a:gd name="T0" fmla="*/ 1000948 w 459"/>
              <a:gd name="T1" fmla="*/ 0 h 148"/>
              <a:gd name="T2" fmla="*/ 533988 w 459"/>
              <a:gd name="T3" fmla="*/ 307889 h 148"/>
              <a:gd name="T4" fmla="*/ 0 w 459"/>
              <a:gd name="T5" fmla="*/ 182949 h 148"/>
              <a:gd name="T6" fmla="*/ 0 60000 65536"/>
              <a:gd name="T7" fmla="*/ 0 60000 65536"/>
              <a:gd name="T8" fmla="*/ 0 60000 65536"/>
              <a:gd name="T9" fmla="*/ 0 w 459"/>
              <a:gd name="T10" fmla="*/ 0 h 148"/>
              <a:gd name="T11" fmla="*/ 459 w 459"/>
              <a:gd name="T12" fmla="*/ 148 h 148"/>
            </a:gdLst>
            <a:ahLst/>
            <a:cxnLst>
              <a:cxn ang="T6">
                <a:pos x="T0" y="T1"/>
              </a:cxn>
              <a:cxn ang="T7">
                <a:pos x="T2" y="T3"/>
              </a:cxn>
              <a:cxn ang="T8">
                <a:pos x="T4" y="T5"/>
              </a:cxn>
            </a:cxnLst>
            <a:rect l="T9" t="T10" r="T11" b="T12"/>
            <a:pathLst>
              <a:path w="459" h="148">
                <a:moveTo>
                  <a:pt x="448" y="0"/>
                </a:moveTo>
                <a:cubicBezTo>
                  <a:pt x="459" y="75"/>
                  <a:pt x="300" y="133"/>
                  <a:pt x="239" y="138"/>
                </a:cubicBezTo>
                <a:cubicBezTo>
                  <a:pt x="130" y="148"/>
                  <a:pt x="51" y="128"/>
                  <a:pt x="0" y="82"/>
                </a:cubicBezTo>
              </a:path>
            </a:pathLst>
          </a:custGeom>
          <a:noFill/>
          <a:ln w="254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 name="Freeform 99"/>
          <p:cNvSpPr>
            <a:spLocks/>
          </p:cNvSpPr>
          <p:nvPr/>
        </p:nvSpPr>
        <p:spPr bwMode="auto">
          <a:xfrm>
            <a:off x="10517732" y="5780974"/>
            <a:ext cx="341312" cy="433387"/>
          </a:xfrm>
          <a:custGeom>
            <a:avLst/>
            <a:gdLst>
              <a:gd name="T0" fmla="*/ 167310 w 153"/>
              <a:gd name="T1" fmla="*/ 0 h 194"/>
              <a:gd name="T2" fmla="*/ 129386 w 153"/>
              <a:gd name="T3" fmla="*/ 26807 h 194"/>
              <a:gd name="T4" fmla="*/ 256542 w 153"/>
              <a:gd name="T5" fmla="*/ 312754 h 194"/>
              <a:gd name="T6" fmla="*/ 341312 w 153"/>
              <a:gd name="T7" fmla="*/ 433387 h 194"/>
              <a:gd name="T8" fmla="*/ 0 60000 65536"/>
              <a:gd name="T9" fmla="*/ 0 60000 65536"/>
              <a:gd name="T10" fmla="*/ 0 60000 65536"/>
              <a:gd name="T11" fmla="*/ 0 60000 65536"/>
              <a:gd name="T12" fmla="*/ 0 w 153"/>
              <a:gd name="T13" fmla="*/ 0 h 194"/>
              <a:gd name="T14" fmla="*/ 153 w 153"/>
              <a:gd name="T15" fmla="*/ 194 h 194"/>
            </a:gdLst>
            <a:ahLst/>
            <a:cxnLst>
              <a:cxn ang="T8">
                <a:pos x="T0" y="T1"/>
              </a:cxn>
              <a:cxn ang="T9">
                <a:pos x="T2" y="T3"/>
              </a:cxn>
              <a:cxn ang="T10">
                <a:pos x="T4" y="T5"/>
              </a:cxn>
              <a:cxn ang="T11">
                <a:pos x="T6" y="T7"/>
              </a:cxn>
            </a:cxnLst>
            <a:rect l="T12" t="T13" r="T14" b="T15"/>
            <a:pathLst>
              <a:path w="153" h="194">
                <a:moveTo>
                  <a:pt x="75" y="0"/>
                </a:moveTo>
                <a:cubicBezTo>
                  <a:pt x="68" y="4"/>
                  <a:pt x="63" y="8"/>
                  <a:pt x="58" y="12"/>
                </a:cubicBezTo>
                <a:cubicBezTo>
                  <a:pt x="0" y="61"/>
                  <a:pt x="69" y="103"/>
                  <a:pt x="115" y="140"/>
                </a:cubicBezTo>
                <a:cubicBezTo>
                  <a:pt x="139" y="158"/>
                  <a:pt x="151" y="176"/>
                  <a:pt x="153" y="194"/>
                </a:cubicBezTo>
              </a:path>
            </a:pathLst>
          </a:custGeom>
          <a:noFill/>
          <a:ln w="2540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 name="Line 100"/>
          <p:cNvSpPr>
            <a:spLocks noChangeShapeType="1"/>
          </p:cNvSpPr>
          <p:nvPr/>
        </p:nvSpPr>
        <p:spPr bwMode="auto">
          <a:xfrm>
            <a:off x="7925344" y="5290436"/>
            <a:ext cx="280988" cy="1588"/>
          </a:xfrm>
          <a:prstGeom prst="line">
            <a:avLst/>
          </a:prstGeom>
          <a:noFill/>
          <a:ln w="25400">
            <a:solidFill>
              <a:srgbClr val="FFFFF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Oval 101"/>
          <p:cNvSpPr>
            <a:spLocks noChangeArrowheads="1"/>
          </p:cNvSpPr>
          <p:nvPr/>
        </p:nvSpPr>
        <p:spPr bwMode="auto">
          <a:xfrm>
            <a:off x="10647907" y="5752399"/>
            <a:ext cx="49212" cy="61912"/>
          </a:xfrm>
          <a:prstGeom prst="ellipse">
            <a:avLst/>
          </a:prstGeom>
          <a:solidFill>
            <a:srgbClr val="FFFFFF"/>
          </a:solidFill>
          <a:ln w="7938">
            <a:solidFill>
              <a:srgbClr val="FFFFFF"/>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45" name="Freeform 114"/>
          <p:cNvSpPr>
            <a:spLocks/>
          </p:cNvSpPr>
          <p:nvPr/>
        </p:nvSpPr>
        <p:spPr bwMode="auto">
          <a:xfrm>
            <a:off x="10697119" y="4599874"/>
            <a:ext cx="657225" cy="1127125"/>
          </a:xfrm>
          <a:custGeom>
            <a:avLst/>
            <a:gdLst>
              <a:gd name="T0" fmla="*/ 657225 w 295"/>
              <a:gd name="T1" fmla="*/ 0 h 505"/>
              <a:gd name="T2" fmla="*/ 525780 w 295"/>
              <a:gd name="T3" fmla="*/ 154003 h 505"/>
              <a:gd name="T4" fmla="*/ 467855 w 295"/>
              <a:gd name="T5" fmla="*/ 287919 h 505"/>
              <a:gd name="T6" fmla="*/ 149268 w 295"/>
              <a:gd name="T7" fmla="*/ 727610 h 505"/>
              <a:gd name="T8" fmla="*/ 80204 w 295"/>
              <a:gd name="T9" fmla="*/ 841438 h 505"/>
              <a:gd name="T10" fmla="*/ 13367 w 295"/>
              <a:gd name="T11" fmla="*/ 1127125 h 505"/>
              <a:gd name="T12" fmla="*/ 0 60000 65536"/>
              <a:gd name="T13" fmla="*/ 0 60000 65536"/>
              <a:gd name="T14" fmla="*/ 0 60000 65536"/>
              <a:gd name="T15" fmla="*/ 0 60000 65536"/>
              <a:gd name="T16" fmla="*/ 0 60000 65536"/>
              <a:gd name="T17" fmla="*/ 0 60000 65536"/>
              <a:gd name="T18" fmla="*/ 0 w 295"/>
              <a:gd name="T19" fmla="*/ 0 h 505"/>
              <a:gd name="T20" fmla="*/ 295 w 295"/>
              <a:gd name="T21" fmla="*/ 505 h 505"/>
            </a:gdLst>
            <a:ahLst/>
            <a:cxnLst>
              <a:cxn ang="T12">
                <a:pos x="T0" y="T1"/>
              </a:cxn>
              <a:cxn ang="T13">
                <a:pos x="T2" y="T3"/>
              </a:cxn>
              <a:cxn ang="T14">
                <a:pos x="T4" y="T5"/>
              </a:cxn>
              <a:cxn ang="T15">
                <a:pos x="T6" y="T7"/>
              </a:cxn>
              <a:cxn ang="T16">
                <a:pos x="T8" y="T9"/>
              </a:cxn>
              <a:cxn ang="T17">
                <a:pos x="T10" y="T11"/>
              </a:cxn>
            </a:cxnLst>
            <a:rect l="T18" t="T19" r="T20" b="T21"/>
            <a:pathLst>
              <a:path w="295" h="505">
                <a:moveTo>
                  <a:pt x="295" y="0"/>
                </a:moveTo>
                <a:cubicBezTo>
                  <a:pt x="236" y="69"/>
                  <a:pt x="236" y="69"/>
                  <a:pt x="236" y="69"/>
                </a:cubicBezTo>
                <a:cubicBezTo>
                  <a:pt x="210" y="129"/>
                  <a:pt x="210" y="129"/>
                  <a:pt x="210" y="129"/>
                </a:cubicBezTo>
                <a:cubicBezTo>
                  <a:pt x="67" y="326"/>
                  <a:pt x="67" y="326"/>
                  <a:pt x="67" y="326"/>
                </a:cubicBezTo>
                <a:cubicBezTo>
                  <a:pt x="67" y="326"/>
                  <a:pt x="54" y="339"/>
                  <a:pt x="36" y="377"/>
                </a:cubicBezTo>
                <a:cubicBezTo>
                  <a:pt x="16" y="421"/>
                  <a:pt x="0" y="456"/>
                  <a:pt x="6" y="505"/>
                </a:cubicBezTo>
              </a:path>
            </a:pathLst>
          </a:custGeom>
          <a:noFill/>
          <a:ln w="17463">
            <a:solidFill>
              <a:srgbClr val="0079C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pic>
        <p:nvPicPr>
          <p:cNvPr id="5" name="Picture 3" descr="wenhuayongpinyi2_0016"/>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0526712" y="137070"/>
            <a:ext cx="1493838" cy="1028700"/>
          </a:xfrm>
          <a:prstGeom prst="rect">
            <a:avLst/>
          </a:prstGeom>
          <a:noFill/>
        </p:spPr>
      </p:pic>
      <p:sp>
        <p:nvSpPr>
          <p:cNvPr id="10" name="文本框 9"/>
          <p:cNvSpPr txBox="1"/>
          <p:nvPr/>
        </p:nvSpPr>
        <p:spPr>
          <a:xfrm>
            <a:off x="1689010" y="2046400"/>
            <a:ext cx="8743791" cy="3539430"/>
          </a:xfrm>
          <a:prstGeom prst="rect">
            <a:avLst/>
          </a:prstGeom>
          <a:noFill/>
        </p:spPr>
        <p:txBody>
          <a:bodyPr wrap="square" rtlCol="0">
            <a:spAutoFit/>
          </a:bodyPr>
          <a:lstStyle/>
          <a:p>
            <a:r>
              <a:rPr lang="en-US" altLang="zh-CN" sz="2800" dirty="0" smtClean="0"/>
              <a:t>        </a:t>
            </a:r>
            <a:r>
              <a:rPr lang="zh-CN" altLang="zh-CN" sz="2800" dirty="0" smtClean="0"/>
              <a:t>本</a:t>
            </a:r>
            <a:r>
              <a:rPr lang="zh-CN" altLang="en-US" sz="2800" dirty="0" smtClean="0"/>
              <a:t>次</a:t>
            </a:r>
            <a:r>
              <a:rPr lang="zh-CN" altLang="zh-CN" sz="2800" dirty="0" smtClean="0"/>
              <a:t>毕业设计</a:t>
            </a:r>
            <a:r>
              <a:rPr lang="zh-CN" altLang="zh-CN" sz="2800" dirty="0"/>
              <a:t>课题的完成</a:t>
            </a:r>
            <a:r>
              <a:rPr lang="zh-CN" altLang="zh-CN" sz="2800" dirty="0" smtClean="0"/>
              <a:t>，</a:t>
            </a:r>
            <a:r>
              <a:rPr lang="zh-CN" altLang="en-US" sz="2800" dirty="0" smtClean="0"/>
              <a:t>非常</a:t>
            </a:r>
            <a:r>
              <a:rPr lang="zh-CN" altLang="zh-CN" sz="2800" dirty="0" smtClean="0"/>
              <a:t>感谢</a:t>
            </a:r>
            <a:r>
              <a:rPr lang="zh-CN" altLang="zh-CN" sz="2800" dirty="0"/>
              <a:t>指导老师</a:t>
            </a:r>
            <a:r>
              <a:rPr lang="zh-CN" altLang="zh-CN" sz="2800" dirty="0" smtClean="0"/>
              <a:t>华钢</a:t>
            </a:r>
            <a:r>
              <a:rPr lang="zh-CN" altLang="en-US" sz="2800" dirty="0" smtClean="0"/>
              <a:t>教授</a:t>
            </a:r>
            <a:r>
              <a:rPr lang="zh-CN" altLang="zh-CN" sz="2800" dirty="0" smtClean="0"/>
              <a:t>对</a:t>
            </a:r>
            <a:r>
              <a:rPr lang="zh-CN" altLang="zh-CN" sz="2800" dirty="0"/>
              <a:t>我悉心的</a:t>
            </a:r>
            <a:r>
              <a:rPr lang="zh-CN" altLang="zh-CN" sz="2800" dirty="0" smtClean="0"/>
              <a:t>教导</a:t>
            </a:r>
            <a:r>
              <a:rPr lang="zh-CN" altLang="en-US" sz="2800" dirty="0" smtClean="0"/>
              <a:t>，衷心感谢各位答辩老师在百忙之中抽出时间审阅我的论文。</a:t>
            </a:r>
            <a:endParaRPr lang="en-US" altLang="zh-CN" sz="2800" dirty="0" smtClean="0"/>
          </a:p>
          <a:p>
            <a:r>
              <a:rPr lang="en-US" altLang="zh-CN" sz="2800" dirty="0" smtClean="0"/>
              <a:t>         </a:t>
            </a:r>
            <a:r>
              <a:rPr lang="zh-CN" altLang="zh-CN" sz="2800" dirty="0" smtClean="0"/>
              <a:t>感谢</a:t>
            </a:r>
            <a:r>
              <a:rPr lang="zh-CN" altLang="zh-CN" sz="2800" dirty="0"/>
              <a:t>学校里的所有教诲我的老师， 是他们教学的</a:t>
            </a:r>
            <a:r>
              <a:rPr lang="zh-CN" altLang="zh-CN" sz="2800" dirty="0" smtClean="0"/>
              <a:t>成果让我</a:t>
            </a:r>
            <a:r>
              <a:rPr lang="zh-CN" altLang="zh-CN" sz="2800" dirty="0"/>
              <a:t>对生活充满正能量让我更进一步的看清自己，他们悉心的教诲也是我完成此篇论文不可缺少的存在。感谢答辩老师对我进行现场指导。再一次谢谢学校的这些可亲可敬的老师！谢谢</a:t>
            </a:r>
            <a:r>
              <a:rPr lang="zh-CN" altLang="zh-CN" sz="2800" dirty="0" smtClean="0"/>
              <a:t>！</a:t>
            </a:r>
            <a:endParaRPr lang="en-US" altLang="zh-CN" sz="2800" dirty="0" smtClean="0"/>
          </a:p>
        </p:txBody>
      </p:sp>
      <p:sp>
        <p:nvSpPr>
          <p:cNvPr id="2" name="文本框 1"/>
          <p:cNvSpPr txBox="1"/>
          <p:nvPr/>
        </p:nvSpPr>
        <p:spPr>
          <a:xfrm>
            <a:off x="4362450" y="266700"/>
            <a:ext cx="1864613" cy="769441"/>
          </a:xfrm>
          <a:prstGeom prst="rect">
            <a:avLst/>
          </a:prstGeom>
          <a:noFill/>
        </p:spPr>
        <p:txBody>
          <a:bodyPr wrap="none" rtlCol="0">
            <a:spAutoFit/>
          </a:bodyPr>
          <a:lstStyle/>
          <a:p>
            <a:r>
              <a:rPr lang="zh-CN" altLang="en-US" sz="4400" dirty="0" smtClean="0"/>
              <a:t>结束语</a:t>
            </a:r>
            <a:endParaRPr lang="zh-CN" altLang="en-US" sz="4400" dirty="0"/>
          </a:p>
        </p:txBody>
      </p:sp>
    </p:spTree>
    <p:extLst>
      <p:ext uri="{BB962C8B-B14F-4D97-AF65-F5344CB8AC3E}">
        <p14:creationId xmlns:p14="http://schemas.microsoft.com/office/powerpoint/2010/main" val="53016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300"/>
                                        <p:tgtEl>
                                          <p:spTgt spid="39"/>
                                        </p:tgtEl>
                                      </p:cBhvr>
                                    </p:animEffect>
                                  </p:childTnLst>
                                </p:cTn>
                              </p:par>
                              <p:par>
                                <p:cTn id="8" presetID="22" presetClass="entr" presetSubtype="1" fill="hold" grpId="0" nodeType="withEffect">
                                  <p:stCondLst>
                                    <p:cond delay="300"/>
                                  </p:stCondLst>
                                  <p:childTnLst>
                                    <p:set>
                                      <p:cBhvr>
                                        <p:cTn id="9" dur="1" fill="hold">
                                          <p:stCondLst>
                                            <p:cond delay="0"/>
                                          </p:stCondLst>
                                        </p:cTn>
                                        <p:tgtEl>
                                          <p:spTgt spid="40"/>
                                        </p:tgtEl>
                                        <p:attrNameLst>
                                          <p:attrName>style.visibility</p:attrName>
                                        </p:attrNameLst>
                                      </p:cBhvr>
                                      <p:to>
                                        <p:strVal val="visible"/>
                                      </p:to>
                                    </p:set>
                                    <p:animEffect transition="in" filter="wipe(up)">
                                      <p:cBhvr>
                                        <p:cTn id="10" dur="300"/>
                                        <p:tgtEl>
                                          <p:spTgt spid="40"/>
                                        </p:tgtEl>
                                      </p:cBhvr>
                                    </p:animEffect>
                                  </p:childTnLst>
                                </p:cTn>
                              </p:par>
                              <p:par>
                                <p:cTn id="11" presetID="22" presetClass="entr" presetSubtype="8" fill="hold" grpId="0" nodeType="withEffect">
                                  <p:stCondLst>
                                    <p:cond delay="60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300"/>
                                        <p:tgtEl>
                                          <p:spTgt spid="41"/>
                                        </p:tgtEl>
                                      </p:cBhvr>
                                    </p:animEffect>
                                  </p:childTnLst>
                                </p:cTn>
                              </p:par>
                              <p:par>
                                <p:cTn id="14" presetID="22" presetClass="entr" presetSubtype="4" fill="hold" grpId="0" nodeType="withEffect">
                                  <p:stCondLst>
                                    <p:cond delay="900"/>
                                  </p:stCondLst>
                                  <p:childTnLst>
                                    <p:set>
                                      <p:cBhvr>
                                        <p:cTn id="15" dur="1" fill="hold">
                                          <p:stCondLst>
                                            <p:cond delay="0"/>
                                          </p:stCondLst>
                                        </p:cTn>
                                        <p:tgtEl>
                                          <p:spTgt spid="42"/>
                                        </p:tgtEl>
                                        <p:attrNameLst>
                                          <p:attrName>style.visibility</p:attrName>
                                        </p:attrNameLst>
                                      </p:cBhvr>
                                      <p:to>
                                        <p:strVal val="visible"/>
                                      </p:to>
                                    </p:set>
                                    <p:animEffect transition="in" filter="wipe(down)">
                                      <p:cBhvr>
                                        <p:cTn id="16" dur="200"/>
                                        <p:tgtEl>
                                          <p:spTgt spid="42"/>
                                        </p:tgtEl>
                                      </p:cBhvr>
                                    </p:animEffect>
                                  </p:childTnLst>
                                </p:cTn>
                              </p:par>
                              <p:par>
                                <p:cTn id="17" presetID="22" presetClass="entr" presetSubtype="2" fill="hold" grpId="0" nodeType="withEffect">
                                  <p:stCondLst>
                                    <p:cond delay="1100"/>
                                  </p:stCondLst>
                                  <p:childTnLst>
                                    <p:set>
                                      <p:cBhvr>
                                        <p:cTn id="18" dur="1" fill="hold">
                                          <p:stCondLst>
                                            <p:cond delay="0"/>
                                          </p:stCondLst>
                                        </p:cTn>
                                        <p:tgtEl>
                                          <p:spTgt spid="36"/>
                                        </p:tgtEl>
                                        <p:attrNameLst>
                                          <p:attrName>style.visibility</p:attrName>
                                        </p:attrNameLst>
                                      </p:cBhvr>
                                      <p:to>
                                        <p:strVal val="visible"/>
                                      </p:to>
                                    </p:set>
                                    <p:animEffect transition="in" filter="wipe(right)">
                                      <p:cBhvr>
                                        <p:cTn id="19" dur="100"/>
                                        <p:tgtEl>
                                          <p:spTgt spid="36"/>
                                        </p:tgtEl>
                                      </p:cBhvr>
                                    </p:animEffect>
                                  </p:childTnLst>
                                </p:cTn>
                              </p:par>
                              <p:par>
                                <p:cTn id="20" presetID="10" presetClass="entr" presetSubtype="0" fill="hold" grpId="0" nodeType="withEffect">
                                  <p:stCondLst>
                                    <p:cond delay="110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200"/>
                                        <p:tgtEl>
                                          <p:spTgt spid="44"/>
                                        </p:tgtEl>
                                      </p:cBhvr>
                                    </p:animEffect>
                                  </p:childTnLst>
                                </p:cTn>
                              </p:par>
                              <p:par>
                                <p:cTn id="23" presetID="22" presetClass="entr" presetSubtype="8" fill="hold" grpId="0" nodeType="withEffect">
                                  <p:stCondLst>
                                    <p:cond delay="1100"/>
                                  </p:stCondLst>
                                  <p:childTnLst>
                                    <p:set>
                                      <p:cBhvr>
                                        <p:cTn id="24" dur="1" fill="hold">
                                          <p:stCondLst>
                                            <p:cond delay="0"/>
                                          </p:stCondLst>
                                        </p:cTn>
                                        <p:tgtEl>
                                          <p:spTgt spid="32"/>
                                        </p:tgtEl>
                                        <p:attrNameLst>
                                          <p:attrName>style.visibility</p:attrName>
                                        </p:attrNameLst>
                                      </p:cBhvr>
                                      <p:to>
                                        <p:strVal val="visible"/>
                                      </p:to>
                                    </p:set>
                                    <p:animEffect transition="in" filter="wipe(left)">
                                      <p:cBhvr>
                                        <p:cTn id="25" dur="400"/>
                                        <p:tgtEl>
                                          <p:spTgt spid="32"/>
                                        </p:tgtEl>
                                      </p:cBhvr>
                                    </p:animEffect>
                                  </p:childTnLst>
                                </p:cTn>
                              </p:par>
                              <p:par>
                                <p:cTn id="26" presetID="22" presetClass="entr" presetSubtype="4" fill="hold" grpId="0" nodeType="withEffect">
                                  <p:stCondLst>
                                    <p:cond delay="1200"/>
                                  </p:stCondLst>
                                  <p:childTnLst>
                                    <p:set>
                                      <p:cBhvr>
                                        <p:cTn id="27" dur="1" fill="hold">
                                          <p:stCondLst>
                                            <p:cond delay="0"/>
                                          </p:stCondLst>
                                        </p:cTn>
                                        <p:tgtEl>
                                          <p:spTgt spid="35"/>
                                        </p:tgtEl>
                                        <p:attrNameLst>
                                          <p:attrName>style.visibility</p:attrName>
                                        </p:attrNameLst>
                                      </p:cBhvr>
                                      <p:to>
                                        <p:strVal val="visible"/>
                                      </p:to>
                                    </p:set>
                                    <p:animEffect transition="in" filter="wipe(down)">
                                      <p:cBhvr>
                                        <p:cTn id="28" dur="300"/>
                                        <p:tgtEl>
                                          <p:spTgt spid="35"/>
                                        </p:tgtEl>
                                      </p:cBhvr>
                                    </p:animEffect>
                                  </p:childTnLst>
                                </p:cTn>
                              </p:par>
                              <p:par>
                                <p:cTn id="29" presetID="22" presetClass="entr" presetSubtype="8" fill="hold" grpId="0" nodeType="withEffect">
                                  <p:stCondLst>
                                    <p:cond delay="1500"/>
                                  </p:stCondLst>
                                  <p:childTnLst>
                                    <p:set>
                                      <p:cBhvr>
                                        <p:cTn id="30" dur="1" fill="hold">
                                          <p:stCondLst>
                                            <p:cond delay="0"/>
                                          </p:stCondLst>
                                        </p:cTn>
                                        <p:tgtEl>
                                          <p:spTgt spid="34"/>
                                        </p:tgtEl>
                                        <p:attrNameLst>
                                          <p:attrName>style.visibility</p:attrName>
                                        </p:attrNameLst>
                                      </p:cBhvr>
                                      <p:to>
                                        <p:strVal val="visible"/>
                                      </p:to>
                                    </p:set>
                                    <p:animEffect transition="in" filter="wipe(left)">
                                      <p:cBhvr>
                                        <p:cTn id="31" dur="200"/>
                                        <p:tgtEl>
                                          <p:spTgt spid="34"/>
                                        </p:tgtEl>
                                      </p:cBhvr>
                                    </p:animEffect>
                                  </p:childTnLst>
                                </p:cTn>
                              </p:par>
                              <p:par>
                                <p:cTn id="32" presetID="22" presetClass="entr" presetSubtype="4" fill="hold" grpId="0" nodeType="withEffect">
                                  <p:stCondLst>
                                    <p:cond delay="1500"/>
                                  </p:stCondLst>
                                  <p:childTnLst>
                                    <p:set>
                                      <p:cBhvr>
                                        <p:cTn id="33" dur="1" fill="hold">
                                          <p:stCondLst>
                                            <p:cond delay="0"/>
                                          </p:stCondLst>
                                        </p:cTn>
                                        <p:tgtEl>
                                          <p:spTgt spid="33"/>
                                        </p:tgtEl>
                                        <p:attrNameLst>
                                          <p:attrName>style.visibility</p:attrName>
                                        </p:attrNameLst>
                                      </p:cBhvr>
                                      <p:to>
                                        <p:strVal val="visible"/>
                                      </p:to>
                                    </p:set>
                                    <p:animEffect transition="in" filter="wipe(down)">
                                      <p:cBhvr>
                                        <p:cTn id="34" dur="200"/>
                                        <p:tgtEl>
                                          <p:spTgt spid="33"/>
                                        </p:tgtEl>
                                      </p:cBhvr>
                                    </p:animEffect>
                                  </p:childTnLst>
                                </p:cTn>
                              </p:par>
                              <p:par>
                                <p:cTn id="35" presetID="22" presetClass="entr" presetSubtype="1" fill="hold" grpId="0" nodeType="withEffect">
                                  <p:stCondLst>
                                    <p:cond delay="1700"/>
                                  </p:stCondLst>
                                  <p:childTnLst>
                                    <p:set>
                                      <p:cBhvr>
                                        <p:cTn id="36" dur="1" fill="hold">
                                          <p:stCondLst>
                                            <p:cond delay="0"/>
                                          </p:stCondLst>
                                        </p:cTn>
                                        <p:tgtEl>
                                          <p:spTgt spid="31"/>
                                        </p:tgtEl>
                                        <p:attrNameLst>
                                          <p:attrName>style.visibility</p:attrName>
                                        </p:attrNameLst>
                                      </p:cBhvr>
                                      <p:to>
                                        <p:strVal val="visible"/>
                                      </p:to>
                                    </p:set>
                                    <p:animEffect transition="in" filter="wipe(up)">
                                      <p:cBhvr>
                                        <p:cTn id="37" dur="300"/>
                                        <p:tgtEl>
                                          <p:spTgt spid="31"/>
                                        </p:tgtEl>
                                      </p:cBhvr>
                                    </p:animEffect>
                                  </p:childTnLst>
                                </p:cTn>
                              </p:par>
                              <p:par>
                                <p:cTn id="38" presetID="22" presetClass="entr" presetSubtype="2" fill="hold" grpId="0" nodeType="withEffect">
                                  <p:stCondLst>
                                    <p:cond delay="2000"/>
                                  </p:stCondLst>
                                  <p:childTnLst>
                                    <p:set>
                                      <p:cBhvr>
                                        <p:cTn id="39" dur="1" fill="hold">
                                          <p:stCondLst>
                                            <p:cond delay="0"/>
                                          </p:stCondLst>
                                        </p:cTn>
                                        <p:tgtEl>
                                          <p:spTgt spid="30"/>
                                        </p:tgtEl>
                                        <p:attrNameLst>
                                          <p:attrName>style.visibility</p:attrName>
                                        </p:attrNameLst>
                                      </p:cBhvr>
                                      <p:to>
                                        <p:strVal val="visible"/>
                                      </p:to>
                                    </p:set>
                                    <p:animEffect transition="in" filter="wipe(right)">
                                      <p:cBhvr>
                                        <p:cTn id="40" dur="300"/>
                                        <p:tgtEl>
                                          <p:spTgt spid="30"/>
                                        </p:tgtEl>
                                      </p:cBhvr>
                                    </p:animEffect>
                                  </p:childTnLst>
                                </p:cTn>
                              </p:par>
                              <p:par>
                                <p:cTn id="41" presetID="10" presetClass="entr" presetSubtype="0" fill="hold" grpId="0" nodeType="withEffect">
                                  <p:stCondLst>
                                    <p:cond delay="230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par>
                                <p:cTn id="44" presetID="22" presetClass="entr" presetSubtype="4" fill="hold" grpId="0" nodeType="withEffect">
                                  <p:stCondLst>
                                    <p:cond delay="2600"/>
                                  </p:stCondLst>
                                  <p:childTnLst>
                                    <p:set>
                                      <p:cBhvr>
                                        <p:cTn id="45" dur="1" fill="hold">
                                          <p:stCondLst>
                                            <p:cond delay="0"/>
                                          </p:stCondLst>
                                        </p:cTn>
                                        <p:tgtEl>
                                          <p:spTgt spid="45"/>
                                        </p:tgtEl>
                                        <p:attrNameLst>
                                          <p:attrName>style.visibility</p:attrName>
                                        </p:attrNameLst>
                                      </p:cBhvr>
                                      <p:to>
                                        <p:strVal val="visible"/>
                                      </p:to>
                                    </p:set>
                                    <p:animEffect transition="in" filter="wipe(down)">
                                      <p:cBhvr>
                                        <p:cTn id="46" dur="3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animBg="1"/>
      <p:bldP spid="35" grpId="0" animBg="1"/>
      <p:bldP spid="36" grpId="0" animBg="1"/>
      <p:bldP spid="39" grpId="0" animBg="1"/>
      <p:bldP spid="40" grpId="0" animBg="1"/>
      <p:bldP spid="41" grpId="0" animBg="1"/>
      <p:bldP spid="42" grpId="0" animBg="1"/>
      <p:bldP spid="44" grpId="0" animBg="1"/>
      <p:bldP spid="4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303"/>
          <p:cNvGrpSpPr>
            <a:grpSpLocks/>
          </p:cNvGrpSpPr>
          <p:nvPr/>
        </p:nvGrpSpPr>
        <p:grpSpPr bwMode="auto">
          <a:xfrm>
            <a:off x="4202264" y="232780"/>
            <a:ext cx="3548063" cy="958849"/>
            <a:chOff x="1083" y="236"/>
            <a:chExt cx="2235" cy="1248"/>
          </a:xfrm>
        </p:grpSpPr>
        <p:sp>
          <p:nvSpPr>
            <p:cNvPr id="7" name="Freeform 18"/>
            <p:cNvSpPr>
              <a:spLocks/>
            </p:cNvSpPr>
            <p:nvPr/>
          </p:nvSpPr>
          <p:spPr bwMode="auto">
            <a:xfrm>
              <a:off x="1083" y="236"/>
              <a:ext cx="2235" cy="1087"/>
            </a:xfrm>
            <a:custGeom>
              <a:avLst/>
              <a:gdLst>
                <a:gd name="T0" fmla="*/ 2088 w 1594"/>
                <a:gd name="T1" fmla="*/ 0 h 776"/>
                <a:gd name="T2" fmla="*/ 2107 w 1594"/>
                <a:gd name="T3" fmla="*/ 3 h 776"/>
                <a:gd name="T4" fmla="*/ 2124 w 1594"/>
                <a:gd name="T5" fmla="*/ 13 h 776"/>
                <a:gd name="T6" fmla="*/ 2137 w 1594"/>
                <a:gd name="T7" fmla="*/ 27 h 776"/>
                <a:gd name="T8" fmla="*/ 2142 w 1594"/>
                <a:gd name="T9" fmla="*/ 45 h 776"/>
                <a:gd name="T10" fmla="*/ 2234 w 1594"/>
                <a:gd name="T11" fmla="*/ 1034 h 776"/>
                <a:gd name="T12" fmla="*/ 2232 w 1594"/>
                <a:gd name="T13" fmla="*/ 1055 h 776"/>
                <a:gd name="T14" fmla="*/ 2221 w 1594"/>
                <a:gd name="T15" fmla="*/ 1072 h 776"/>
                <a:gd name="T16" fmla="*/ 2204 w 1594"/>
                <a:gd name="T17" fmla="*/ 1083 h 776"/>
                <a:gd name="T18" fmla="*/ 2183 w 1594"/>
                <a:gd name="T19" fmla="*/ 1087 h 776"/>
                <a:gd name="T20" fmla="*/ 52 w 1594"/>
                <a:gd name="T21" fmla="*/ 1087 h 776"/>
                <a:gd name="T22" fmla="*/ 31 w 1594"/>
                <a:gd name="T23" fmla="*/ 1083 h 776"/>
                <a:gd name="T24" fmla="*/ 14 w 1594"/>
                <a:gd name="T25" fmla="*/ 1072 h 776"/>
                <a:gd name="T26" fmla="*/ 3 w 1594"/>
                <a:gd name="T27" fmla="*/ 1055 h 776"/>
                <a:gd name="T28" fmla="*/ 1 w 1594"/>
                <a:gd name="T29" fmla="*/ 1034 h 776"/>
                <a:gd name="T30" fmla="*/ 93 w 1594"/>
                <a:gd name="T31" fmla="*/ 45 h 776"/>
                <a:gd name="T32" fmla="*/ 98 w 1594"/>
                <a:gd name="T33" fmla="*/ 27 h 776"/>
                <a:gd name="T34" fmla="*/ 111 w 1594"/>
                <a:gd name="T35" fmla="*/ 13 h 776"/>
                <a:gd name="T36" fmla="*/ 128 w 1594"/>
                <a:gd name="T37" fmla="*/ 3 h 776"/>
                <a:gd name="T38" fmla="*/ 147 w 1594"/>
                <a:gd name="T39" fmla="*/ 0 h 776"/>
                <a:gd name="T40" fmla="*/ 2088 w 1594"/>
                <a:gd name="T41" fmla="*/ 0 h 7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594"/>
                <a:gd name="T64" fmla="*/ 0 h 776"/>
                <a:gd name="T65" fmla="*/ 1594 w 1594"/>
                <a:gd name="T66" fmla="*/ 776 h 77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594" h="776">
                  <a:moveTo>
                    <a:pt x="1489" y="0"/>
                  </a:moveTo>
                  <a:cubicBezTo>
                    <a:pt x="1494" y="0"/>
                    <a:pt x="1499" y="1"/>
                    <a:pt x="1503" y="2"/>
                  </a:cubicBezTo>
                  <a:cubicBezTo>
                    <a:pt x="1508" y="4"/>
                    <a:pt x="1512" y="6"/>
                    <a:pt x="1515" y="9"/>
                  </a:cubicBezTo>
                  <a:cubicBezTo>
                    <a:pt x="1519" y="12"/>
                    <a:pt x="1522" y="15"/>
                    <a:pt x="1524" y="19"/>
                  </a:cubicBezTo>
                  <a:cubicBezTo>
                    <a:pt x="1526" y="23"/>
                    <a:pt x="1528" y="27"/>
                    <a:pt x="1528" y="32"/>
                  </a:cubicBezTo>
                  <a:cubicBezTo>
                    <a:pt x="1593" y="738"/>
                    <a:pt x="1593" y="738"/>
                    <a:pt x="1593" y="738"/>
                  </a:cubicBezTo>
                  <a:cubicBezTo>
                    <a:pt x="1594" y="743"/>
                    <a:pt x="1593" y="748"/>
                    <a:pt x="1592" y="753"/>
                  </a:cubicBezTo>
                  <a:cubicBezTo>
                    <a:pt x="1590" y="757"/>
                    <a:pt x="1587" y="762"/>
                    <a:pt x="1584" y="765"/>
                  </a:cubicBezTo>
                  <a:cubicBezTo>
                    <a:pt x="1581" y="768"/>
                    <a:pt x="1577" y="771"/>
                    <a:pt x="1572" y="773"/>
                  </a:cubicBezTo>
                  <a:cubicBezTo>
                    <a:pt x="1568" y="775"/>
                    <a:pt x="1563" y="776"/>
                    <a:pt x="1557" y="776"/>
                  </a:cubicBezTo>
                  <a:cubicBezTo>
                    <a:pt x="37" y="776"/>
                    <a:pt x="37" y="776"/>
                    <a:pt x="37" y="776"/>
                  </a:cubicBezTo>
                  <a:cubicBezTo>
                    <a:pt x="31" y="776"/>
                    <a:pt x="26" y="775"/>
                    <a:pt x="22" y="773"/>
                  </a:cubicBezTo>
                  <a:cubicBezTo>
                    <a:pt x="17" y="771"/>
                    <a:pt x="13" y="768"/>
                    <a:pt x="10" y="765"/>
                  </a:cubicBezTo>
                  <a:cubicBezTo>
                    <a:pt x="7" y="762"/>
                    <a:pt x="4" y="757"/>
                    <a:pt x="2" y="753"/>
                  </a:cubicBezTo>
                  <a:cubicBezTo>
                    <a:pt x="1" y="748"/>
                    <a:pt x="0" y="743"/>
                    <a:pt x="1" y="738"/>
                  </a:cubicBezTo>
                  <a:cubicBezTo>
                    <a:pt x="66" y="32"/>
                    <a:pt x="66" y="32"/>
                    <a:pt x="66" y="32"/>
                  </a:cubicBezTo>
                  <a:cubicBezTo>
                    <a:pt x="66" y="27"/>
                    <a:pt x="68" y="23"/>
                    <a:pt x="70" y="19"/>
                  </a:cubicBezTo>
                  <a:cubicBezTo>
                    <a:pt x="72" y="15"/>
                    <a:pt x="75" y="12"/>
                    <a:pt x="79" y="9"/>
                  </a:cubicBezTo>
                  <a:cubicBezTo>
                    <a:pt x="82" y="6"/>
                    <a:pt x="86" y="4"/>
                    <a:pt x="91" y="2"/>
                  </a:cubicBezTo>
                  <a:cubicBezTo>
                    <a:pt x="95" y="1"/>
                    <a:pt x="100" y="0"/>
                    <a:pt x="105" y="0"/>
                  </a:cubicBezTo>
                  <a:lnTo>
                    <a:pt x="1489" y="0"/>
                  </a:lnTo>
                  <a:close/>
                </a:path>
              </a:pathLst>
            </a:custGeom>
            <a:solidFill>
              <a:srgbClr val="0079C1"/>
            </a:solidFill>
            <a:ln w="25400">
              <a:solidFill>
                <a:srgbClr val="FFFFFF"/>
              </a:solidFill>
              <a:miter lim="800000"/>
              <a:headEnd/>
              <a:tailEnd/>
            </a:ln>
          </p:spPr>
          <p:txBody>
            <a:bodyPr/>
            <a:lstStyle/>
            <a:p>
              <a:endParaRPr lang="zh-CN" altLang="en-US"/>
            </a:p>
          </p:txBody>
        </p:sp>
        <p:sp>
          <p:nvSpPr>
            <p:cNvPr id="8" name="Freeform 20"/>
            <p:cNvSpPr>
              <a:spLocks/>
            </p:cNvSpPr>
            <p:nvPr/>
          </p:nvSpPr>
          <p:spPr bwMode="auto">
            <a:xfrm>
              <a:off x="1100" y="1310"/>
              <a:ext cx="2201" cy="174"/>
            </a:xfrm>
            <a:custGeom>
              <a:avLst/>
              <a:gdLst>
                <a:gd name="T0" fmla="*/ 2198 w 1570"/>
                <a:gd name="T1" fmla="*/ 3 h 124"/>
                <a:gd name="T2" fmla="*/ 2188 w 1570"/>
                <a:gd name="T3" fmla="*/ 8 h 124"/>
                <a:gd name="T4" fmla="*/ 2179 w 1570"/>
                <a:gd name="T5" fmla="*/ 11 h 124"/>
                <a:gd name="T6" fmla="*/ 2166 w 1570"/>
                <a:gd name="T7" fmla="*/ 13 h 124"/>
                <a:gd name="T8" fmla="*/ 35 w 1570"/>
                <a:gd name="T9" fmla="*/ 13 h 124"/>
                <a:gd name="T10" fmla="*/ 22 w 1570"/>
                <a:gd name="T11" fmla="*/ 11 h 124"/>
                <a:gd name="T12" fmla="*/ 13 w 1570"/>
                <a:gd name="T13" fmla="*/ 8 h 124"/>
                <a:gd name="T14" fmla="*/ 3 w 1570"/>
                <a:gd name="T15" fmla="*/ 3 h 124"/>
                <a:gd name="T16" fmla="*/ 128 w 1570"/>
                <a:gd name="T17" fmla="*/ 157 h 124"/>
                <a:gd name="T18" fmla="*/ 135 w 1570"/>
                <a:gd name="T19" fmla="*/ 164 h 124"/>
                <a:gd name="T20" fmla="*/ 143 w 1570"/>
                <a:gd name="T21" fmla="*/ 170 h 124"/>
                <a:gd name="T22" fmla="*/ 153 w 1570"/>
                <a:gd name="T23" fmla="*/ 173 h 124"/>
                <a:gd name="T24" fmla="*/ 164 w 1570"/>
                <a:gd name="T25" fmla="*/ 174 h 124"/>
                <a:gd name="T26" fmla="*/ 2037 w 1570"/>
                <a:gd name="T27" fmla="*/ 174 h 124"/>
                <a:gd name="T28" fmla="*/ 2048 w 1570"/>
                <a:gd name="T29" fmla="*/ 173 h 124"/>
                <a:gd name="T30" fmla="*/ 2058 w 1570"/>
                <a:gd name="T31" fmla="*/ 170 h 124"/>
                <a:gd name="T32" fmla="*/ 2066 w 1570"/>
                <a:gd name="T33" fmla="*/ 164 h 124"/>
                <a:gd name="T34" fmla="*/ 2073 w 1570"/>
                <a:gd name="T35" fmla="*/ 157 h 124"/>
                <a:gd name="T36" fmla="*/ 2198 w 1570"/>
                <a:gd name="T37" fmla="*/ 3 h 1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70"/>
                <a:gd name="T58" fmla="*/ 0 h 124"/>
                <a:gd name="T59" fmla="*/ 1570 w 1570"/>
                <a:gd name="T60" fmla="*/ 124 h 1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70" h="124">
                  <a:moveTo>
                    <a:pt x="1568" y="2"/>
                  </a:moveTo>
                  <a:cubicBezTo>
                    <a:pt x="1566" y="3"/>
                    <a:pt x="1564" y="5"/>
                    <a:pt x="1561" y="6"/>
                  </a:cubicBezTo>
                  <a:cubicBezTo>
                    <a:pt x="1559" y="7"/>
                    <a:pt x="1556" y="8"/>
                    <a:pt x="1554" y="8"/>
                  </a:cubicBezTo>
                  <a:cubicBezTo>
                    <a:pt x="1551" y="9"/>
                    <a:pt x="1548" y="9"/>
                    <a:pt x="1545" y="9"/>
                  </a:cubicBezTo>
                  <a:cubicBezTo>
                    <a:pt x="25" y="9"/>
                    <a:pt x="25" y="9"/>
                    <a:pt x="25" y="9"/>
                  </a:cubicBezTo>
                  <a:cubicBezTo>
                    <a:pt x="22" y="9"/>
                    <a:pt x="19" y="9"/>
                    <a:pt x="16" y="8"/>
                  </a:cubicBezTo>
                  <a:cubicBezTo>
                    <a:pt x="14" y="8"/>
                    <a:pt x="11" y="7"/>
                    <a:pt x="9" y="6"/>
                  </a:cubicBezTo>
                  <a:cubicBezTo>
                    <a:pt x="6" y="5"/>
                    <a:pt x="4" y="3"/>
                    <a:pt x="2" y="2"/>
                  </a:cubicBezTo>
                  <a:cubicBezTo>
                    <a:pt x="0" y="0"/>
                    <a:pt x="60" y="73"/>
                    <a:pt x="91" y="112"/>
                  </a:cubicBezTo>
                  <a:cubicBezTo>
                    <a:pt x="93" y="114"/>
                    <a:pt x="94" y="115"/>
                    <a:pt x="96" y="117"/>
                  </a:cubicBezTo>
                  <a:cubicBezTo>
                    <a:pt x="98" y="118"/>
                    <a:pt x="100" y="120"/>
                    <a:pt x="102" y="121"/>
                  </a:cubicBezTo>
                  <a:cubicBezTo>
                    <a:pt x="104" y="122"/>
                    <a:pt x="107" y="122"/>
                    <a:pt x="109" y="123"/>
                  </a:cubicBezTo>
                  <a:cubicBezTo>
                    <a:pt x="112" y="123"/>
                    <a:pt x="114" y="124"/>
                    <a:pt x="117" y="124"/>
                  </a:cubicBezTo>
                  <a:cubicBezTo>
                    <a:pt x="1453" y="124"/>
                    <a:pt x="1453" y="124"/>
                    <a:pt x="1453" y="124"/>
                  </a:cubicBezTo>
                  <a:cubicBezTo>
                    <a:pt x="1456" y="124"/>
                    <a:pt x="1458" y="123"/>
                    <a:pt x="1461" y="123"/>
                  </a:cubicBezTo>
                  <a:cubicBezTo>
                    <a:pt x="1463" y="122"/>
                    <a:pt x="1466" y="122"/>
                    <a:pt x="1468" y="121"/>
                  </a:cubicBezTo>
                  <a:cubicBezTo>
                    <a:pt x="1470" y="120"/>
                    <a:pt x="1472" y="118"/>
                    <a:pt x="1474" y="117"/>
                  </a:cubicBezTo>
                  <a:cubicBezTo>
                    <a:pt x="1475" y="115"/>
                    <a:pt x="1477" y="114"/>
                    <a:pt x="1479" y="112"/>
                  </a:cubicBezTo>
                  <a:cubicBezTo>
                    <a:pt x="1510" y="73"/>
                    <a:pt x="1570" y="0"/>
                    <a:pt x="1568" y="2"/>
                  </a:cubicBezTo>
                  <a:close/>
                </a:path>
              </a:pathLst>
            </a:custGeom>
            <a:solidFill>
              <a:srgbClr val="FFFFFF"/>
            </a:solidFill>
            <a:ln w="25400">
              <a:solidFill>
                <a:srgbClr val="FFFFFF"/>
              </a:solidFill>
              <a:miter lim="800000"/>
              <a:headEnd/>
              <a:tailEnd/>
            </a:ln>
          </p:spPr>
          <p:txBody>
            <a:bodyPr/>
            <a:lstStyle/>
            <a:p>
              <a:endParaRPr lang="zh-CN" altLang="en-US"/>
            </a:p>
          </p:txBody>
        </p:sp>
        <p:sp>
          <p:nvSpPr>
            <p:cNvPr id="9" name="Freeform 302"/>
            <p:cNvSpPr>
              <a:spLocks/>
            </p:cNvSpPr>
            <p:nvPr/>
          </p:nvSpPr>
          <p:spPr bwMode="auto">
            <a:xfrm>
              <a:off x="1130" y="281"/>
              <a:ext cx="2141" cy="997"/>
            </a:xfrm>
            <a:custGeom>
              <a:avLst/>
              <a:gdLst>
                <a:gd name="T0" fmla="*/ 2135 w 1528"/>
                <a:gd name="T1" fmla="*/ 997 h 712"/>
                <a:gd name="T2" fmla="*/ 6 w 1528"/>
                <a:gd name="T3" fmla="*/ 997 h 712"/>
                <a:gd name="T4" fmla="*/ 1 w 1528"/>
                <a:gd name="T5" fmla="*/ 997 h 712"/>
                <a:gd name="T6" fmla="*/ 0 w 1528"/>
                <a:gd name="T7" fmla="*/ 996 h 712"/>
                <a:gd name="T8" fmla="*/ 0 w 1528"/>
                <a:gd name="T9" fmla="*/ 994 h 712"/>
                <a:gd name="T10" fmla="*/ 0 w 1528"/>
                <a:gd name="T11" fmla="*/ 993 h 712"/>
                <a:gd name="T12" fmla="*/ 91 w 1528"/>
                <a:gd name="T13" fmla="*/ 4 h 712"/>
                <a:gd name="T14" fmla="*/ 92 w 1528"/>
                <a:gd name="T15" fmla="*/ 3 h 712"/>
                <a:gd name="T16" fmla="*/ 95 w 1528"/>
                <a:gd name="T17" fmla="*/ 0 h 712"/>
                <a:gd name="T18" fmla="*/ 101 w 1528"/>
                <a:gd name="T19" fmla="*/ 0 h 712"/>
                <a:gd name="T20" fmla="*/ 2040 w 1528"/>
                <a:gd name="T21" fmla="*/ 0 h 712"/>
                <a:gd name="T22" fmla="*/ 2044 w 1528"/>
                <a:gd name="T23" fmla="*/ 0 h 712"/>
                <a:gd name="T24" fmla="*/ 2049 w 1528"/>
                <a:gd name="T25" fmla="*/ 3 h 712"/>
                <a:gd name="T26" fmla="*/ 2050 w 1528"/>
                <a:gd name="T27" fmla="*/ 4 h 712"/>
                <a:gd name="T28" fmla="*/ 2141 w 1528"/>
                <a:gd name="T29" fmla="*/ 993 h 712"/>
                <a:gd name="T30" fmla="*/ 2141 w 1528"/>
                <a:gd name="T31" fmla="*/ 994 h 712"/>
                <a:gd name="T32" fmla="*/ 2141 w 1528"/>
                <a:gd name="T33" fmla="*/ 996 h 712"/>
                <a:gd name="T34" fmla="*/ 2140 w 1528"/>
                <a:gd name="T35" fmla="*/ 997 h 712"/>
                <a:gd name="T36" fmla="*/ 2135 w 1528"/>
                <a:gd name="T37" fmla="*/ 997 h 7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528"/>
                <a:gd name="T58" fmla="*/ 0 h 712"/>
                <a:gd name="T59" fmla="*/ 1528 w 1528"/>
                <a:gd name="T60" fmla="*/ 712 h 71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528" h="712">
                  <a:moveTo>
                    <a:pt x="1524" y="712"/>
                  </a:moveTo>
                  <a:cubicBezTo>
                    <a:pt x="4" y="712"/>
                    <a:pt x="4" y="712"/>
                    <a:pt x="4" y="712"/>
                  </a:cubicBezTo>
                  <a:cubicBezTo>
                    <a:pt x="3" y="712"/>
                    <a:pt x="2" y="712"/>
                    <a:pt x="1" y="712"/>
                  </a:cubicBezTo>
                  <a:cubicBezTo>
                    <a:pt x="1" y="712"/>
                    <a:pt x="0" y="711"/>
                    <a:pt x="0" y="711"/>
                  </a:cubicBezTo>
                  <a:cubicBezTo>
                    <a:pt x="0" y="711"/>
                    <a:pt x="0" y="711"/>
                    <a:pt x="0" y="710"/>
                  </a:cubicBezTo>
                  <a:cubicBezTo>
                    <a:pt x="0" y="710"/>
                    <a:pt x="0" y="709"/>
                    <a:pt x="0" y="709"/>
                  </a:cubicBezTo>
                  <a:cubicBezTo>
                    <a:pt x="65" y="3"/>
                    <a:pt x="65" y="3"/>
                    <a:pt x="65" y="3"/>
                  </a:cubicBezTo>
                  <a:cubicBezTo>
                    <a:pt x="65" y="3"/>
                    <a:pt x="65" y="2"/>
                    <a:pt x="66" y="2"/>
                  </a:cubicBezTo>
                  <a:cubicBezTo>
                    <a:pt x="67" y="1"/>
                    <a:pt x="67" y="1"/>
                    <a:pt x="68" y="0"/>
                  </a:cubicBezTo>
                  <a:cubicBezTo>
                    <a:pt x="70" y="0"/>
                    <a:pt x="71" y="0"/>
                    <a:pt x="72" y="0"/>
                  </a:cubicBezTo>
                  <a:cubicBezTo>
                    <a:pt x="1456" y="0"/>
                    <a:pt x="1456" y="0"/>
                    <a:pt x="1456" y="0"/>
                  </a:cubicBezTo>
                  <a:cubicBezTo>
                    <a:pt x="1457" y="0"/>
                    <a:pt x="1458" y="0"/>
                    <a:pt x="1459" y="0"/>
                  </a:cubicBezTo>
                  <a:cubicBezTo>
                    <a:pt x="1461" y="1"/>
                    <a:pt x="1461" y="1"/>
                    <a:pt x="1462" y="2"/>
                  </a:cubicBezTo>
                  <a:cubicBezTo>
                    <a:pt x="1463" y="2"/>
                    <a:pt x="1463" y="3"/>
                    <a:pt x="1463" y="3"/>
                  </a:cubicBezTo>
                  <a:cubicBezTo>
                    <a:pt x="1528" y="709"/>
                    <a:pt x="1528" y="709"/>
                    <a:pt x="1528" y="709"/>
                  </a:cubicBezTo>
                  <a:cubicBezTo>
                    <a:pt x="1528" y="710"/>
                    <a:pt x="1528" y="710"/>
                    <a:pt x="1528" y="710"/>
                  </a:cubicBezTo>
                  <a:cubicBezTo>
                    <a:pt x="1528" y="711"/>
                    <a:pt x="1528" y="711"/>
                    <a:pt x="1528" y="711"/>
                  </a:cubicBezTo>
                  <a:cubicBezTo>
                    <a:pt x="1528" y="711"/>
                    <a:pt x="1527" y="712"/>
                    <a:pt x="1527" y="712"/>
                  </a:cubicBezTo>
                  <a:cubicBezTo>
                    <a:pt x="1526" y="712"/>
                    <a:pt x="1525" y="712"/>
                    <a:pt x="1524" y="712"/>
                  </a:cubicBezTo>
                  <a:close/>
                </a:path>
              </a:pathLst>
            </a:custGeom>
            <a:solidFill>
              <a:schemeClr val="accent1"/>
            </a:solidFill>
            <a:ln w="7938">
              <a:solidFill>
                <a:srgbClr val="FFFFFF"/>
              </a:solidFill>
              <a:miter lim="800000"/>
              <a:headEnd/>
              <a:tailEnd/>
            </a:ln>
          </p:spPr>
          <p:txBody>
            <a:bodyPr/>
            <a:lstStyle/>
            <a:p>
              <a:endParaRPr lang="zh-CN" altLang="en-US"/>
            </a:p>
          </p:txBody>
        </p:sp>
      </p:grpSp>
      <p:sp>
        <p:nvSpPr>
          <p:cNvPr id="4" name="文本占位符 12"/>
          <p:cNvSpPr txBox="1">
            <a:spLocks/>
          </p:cNvSpPr>
          <p:nvPr/>
        </p:nvSpPr>
        <p:spPr bwMode="auto">
          <a:xfrm>
            <a:off x="4735683" y="369907"/>
            <a:ext cx="2436812" cy="5492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3200" dirty="0" smtClean="0">
                <a:latin typeface="黑体" panose="02010609060101010101" pitchFamily="49" charset="-122"/>
                <a:ea typeface="黑体" panose="02010609060101010101" pitchFamily="49" charset="-122"/>
              </a:rPr>
              <a:t> 答辩提纲</a:t>
            </a:r>
          </a:p>
        </p:txBody>
      </p:sp>
      <p:sp>
        <p:nvSpPr>
          <p:cNvPr id="10" name="TextBox 18"/>
          <p:cNvSpPr txBox="1">
            <a:spLocks noChangeArrowheads="1"/>
          </p:cNvSpPr>
          <p:nvPr/>
        </p:nvSpPr>
        <p:spPr bwMode="auto">
          <a:xfrm>
            <a:off x="948055" y="1804797"/>
            <a:ext cx="503238" cy="492125"/>
          </a:xfrm>
          <a:prstGeom prst="rect">
            <a:avLst/>
          </a:prstGeom>
          <a:solidFill>
            <a:srgbClr val="27427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600" dirty="0">
                <a:solidFill>
                  <a:schemeClr val="bg1"/>
                </a:solidFill>
                <a:latin typeface="黑体" panose="02010609060101010101" pitchFamily="49" charset="-122"/>
                <a:ea typeface="黑体" panose="02010609060101010101" pitchFamily="49" charset="-122"/>
              </a:rPr>
              <a:t>1</a:t>
            </a:r>
            <a:endParaRPr lang="zh-CN" altLang="en-US" sz="2600" dirty="0">
              <a:solidFill>
                <a:schemeClr val="bg1"/>
              </a:solidFill>
              <a:latin typeface="黑体" panose="02010609060101010101" pitchFamily="49" charset="-122"/>
              <a:ea typeface="黑体" panose="02010609060101010101" pitchFamily="49" charset="-122"/>
            </a:endParaRPr>
          </a:p>
        </p:txBody>
      </p:sp>
      <p:sp>
        <p:nvSpPr>
          <p:cNvPr id="11" name="TextBox 18"/>
          <p:cNvSpPr txBox="1">
            <a:spLocks noChangeArrowheads="1"/>
          </p:cNvSpPr>
          <p:nvPr/>
        </p:nvSpPr>
        <p:spPr bwMode="auto">
          <a:xfrm>
            <a:off x="948055" y="2637896"/>
            <a:ext cx="503238" cy="492125"/>
          </a:xfrm>
          <a:prstGeom prst="rect">
            <a:avLst/>
          </a:prstGeom>
          <a:solidFill>
            <a:srgbClr val="27427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600" dirty="0" smtClean="0">
                <a:solidFill>
                  <a:schemeClr val="bg1"/>
                </a:solidFill>
                <a:latin typeface="黑体" panose="02010609060101010101" pitchFamily="49" charset="-122"/>
                <a:ea typeface="黑体" panose="02010609060101010101" pitchFamily="49" charset="-122"/>
              </a:rPr>
              <a:t>2</a:t>
            </a:r>
            <a:endParaRPr lang="zh-CN" altLang="en-US" sz="2600" dirty="0">
              <a:solidFill>
                <a:schemeClr val="bg1"/>
              </a:solidFill>
              <a:latin typeface="黑体" panose="02010609060101010101" pitchFamily="49" charset="-122"/>
              <a:ea typeface="黑体" panose="02010609060101010101" pitchFamily="49" charset="-122"/>
            </a:endParaRPr>
          </a:p>
        </p:txBody>
      </p:sp>
      <p:sp>
        <p:nvSpPr>
          <p:cNvPr id="12" name="TextBox 18"/>
          <p:cNvSpPr txBox="1">
            <a:spLocks noChangeArrowheads="1"/>
          </p:cNvSpPr>
          <p:nvPr/>
        </p:nvSpPr>
        <p:spPr bwMode="auto">
          <a:xfrm>
            <a:off x="948055" y="3470995"/>
            <a:ext cx="503238" cy="492125"/>
          </a:xfrm>
          <a:prstGeom prst="rect">
            <a:avLst/>
          </a:prstGeom>
          <a:solidFill>
            <a:srgbClr val="27427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600" dirty="0" smtClean="0">
                <a:solidFill>
                  <a:schemeClr val="bg1"/>
                </a:solidFill>
                <a:latin typeface="黑体" panose="02010609060101010101" pitchFamily="49" charset="-122"/>
                <a:ea typeface="黑体" panose="02010609060101010101" pitchFamily="49" charset="-122"/>
              </a:rPr>
              <a:t>3</a:t>
            </a:r>
            <a:endParaRPr lang="zh-CN" altLang="en-US" sz="2600" dirty="0">
              <a:solidFill>
                <a:schemeClr val="bg1"/>
              </a:solidFill>
              <a:latin typeface="黑体" panose="02010609060101010101" pitchFamily="49" charset="-122"/>
              <a:ea typeface="黑体" panose="02010609060101010101" pitchFamily="49" charset="-122"/>
            </a:endParaRPr>
          </a:p>
        </p:txBody>
      </p:sp>
      <p:sp>
        <p:nvSpPr>
          <p:cNvPr id="13" name="TextBox 18"/>
          <p:cNvSpPr txBox="1">
            <a:spLocks noChangeArrowheads="1"/>
          </p:cNvSpPr>
          <p:nvPr/>
        </p:nvSpPr>
        <p:spPr bwMode="auto">
          <a:xfrm>
            <a:off x="948055" y="4304094"/>
            <a:ext cx="503238" cy="492125"/>
          </a:xfrm>
          <a:prstGeom prst="rect">
            <a:avLst/>
          </a:prstGeom>
          <a:solidFill>
            <a:srgbClr val="27427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600" dirty="0" smtClean="0">
                <a:solidFill>
                  <a:schemeClr val="bg1"/>
                </a:solidFill>
                <a:latin typeface="黑体" panose="02010609060101010101" pitchFamily="49" charset="-122"/>
                <a:ea typeface="黑体" panose="02010609060101010101" pitchFamily="49" charset="-122"/>
              </a:rPr>
              <a:t>4</a:t>
            </a:r>
            <a:endParaRPr lang="zh-CN" altLang="en-US" sz="2600" dirty="0">
              <a:solidFill>
                <a:schemeClr val="bg1"/>
              </a:solidFill>
              <a:latin typeface="黑体" panose="02010609060101010101" pitchFamily="49" charset="-122"/>
              <a:ea typeface="黑体" panose="02010609060101010101" pitchFamily="49" charset="-122"/>
            </a:endParaRPr>
          </a:p>
        </p:txBody>
      </p:sp>
      <p:sp>
        <p:nvSpPr>
          <p:cNvPr id="14" name="文本占位符 13"/>
          <p:cNvSpPr txBox="1">
            <a:spLocks/>
          </p:cNvSpPr>
          <p:nvPr/>
        </p:nvSpPr>
        <p:spPr bwMode="auto">
          <a:xfrm>
            <a:off x="1636711" y="1815229"/>
            <a:ext cx="4087433" cy="46585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smtClean="0"/>
              <a:t>课题的研究背景及意义</a:t>
            </a:r>
          </a:p>
        </p:txBody>
      </p:sp>
      <p:sp>
        <p:nvSpPr>
          <p:cNvPr id="15" name="文本占位符 13"/>
          <p:cNvSpPr txBox="1">
            <a:spLocks/>
          </p:cNvSpPr>
          <p:nvPr/>
        </p:nvSpPr>
        <p:spPr bwMode="auto">
          <a:xfrm>
            <a:off x="1714642" y="2668549"/>
            <a:ext cx="4155806" cy="46147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t>数字表头</a:t>
            </a:r>
            <a:r>
              <a:rPr lang="zh-CN" altLang="en-US" dirty="0" smtClean="0"/>
              <a:t>模拟与图像采集</a:t>
            </a:r>
            <a:endParaRPr lang="zh-CN" altLang="en-US" dirty="0"/>
          </a:p>
        </p:txBody>
      </p:sp>
      <p:sp>
        <p:nvSpPr>
          <p:cNvPr id="16" name="文本框 15"/>
          <p:cNvSpPr txBox="1"/>
          <p:nvPr/>
        </p:nvSpPr>
        <p:spPr>
          <a:xfrm>
            <a:off x="1793606" y="6009983"/>
            <a:ext cx="1261884" cy="480131"/>
          </a:xfrm>
          <a:prstGeom prst="rect">
            <a:avLst/>
          </a:prstGeom>
          <a:noFill/>
        </p:spPr>
        <p:txBody>
          <a:bodyPr wrap="none" rtlCol="0">
            <a:spAutoFit/>
          </a:bodyPr>
          <a:lstStyle/>
          <a:p>
            <a:pPr>
              <a:lnSpc>
                <a:spcPct val="90000"/>
              </a:lnSpc>
              <a:spcBef>
                <a:spcPts val="1000"/>
              </a:spcBef>
            </a:pPr>
            <a:r>
              <a:rPr lang="zh-CN" altLang="en-US" sz="2800" dirty="0" smtClean="0"/>
              <a:t>结束语</a:t>
            </a:r>
            <a:endParaRPr lang="zh-CN" altLang="en-US" sz="2800" dirty="0"/>
          </a:p>
        </p:txBody>
      </p:sp>
      <p:sp>
        <p:nvSpPr>
          <p:cNvPr id="18" name="文本框 17"/>
          <p:cNvSpPr txBox="1"/>
          <p:nvPr/>
        </p:nvSpPr>
        <p:spPr>
          <a:xfrm>
            <a:off x="1743669" y="4377220"/>
            <a:ext cx="3775393" cy="480131"/>
          </a:xfrm>
          <a:prstGeom prst="rect">
            <a:avLst/>
          </a:prstGeom>
          <a:noFill/>
        </p:spPr>
        <p:txBody>
          <a:bodyPr wrap="none" rtlCol="0">
            <a:spAutoFit/>
          </a:bodyPr>
          <a:lstStyle/>
          <a:p>
            <a:pPr>
              <a:lnSpc>
                <a:spcPct val="90000"/>
              </a:lnSpc>
              <a:spcBef>
                <a:spcPts val="1000"/>
              </a:spcBef>
            </a:pPr>
            <a:r>
              <a:rPr lang="zh-CN" altLang="en-US" sz="2800" dirty="0" smtClean="0"/>
              <a:t>数字仪表图像</a:t>
            </a:r>
            <a:r>
              <a:rPr lang="zh-CN" altLang="en-US" sz="2800" dirty="0"/>
              <a:t>识别处理</a:t>
            </a:r>
          </a:p>
        </p:txBody>
      </p:sp>
      <p:sp>
        <p:nvSpPr>
          <p:cNvPr id="19" name="文本框 18"/>
          <p:cNvSpPr txBox="1"/>
          <p:nvPr/>
        </p:nvSpPr>
        <p:spPr>
          <a:xfrm>
            <a:off x="1743669" y="5209745"/>
            <a:ext cx="3775393" cy="480131"/>
          </a:xfrm>
          <a:prstGeom prst="rect">
            <a:avLst/>
          </a:prstGeom>
          <a:noFill/>
        </p:spPr>
        <p:txBody>
          <a:bodyPr wrap="none" rtlCol="0">
            <a:spAutoFit/>
          </a:bodyPr>
          <a:lstStyle/>
          <a:p>
            <a:pPr>
              <a:lnSpc>
                <a:spcPct val="90000"/>
              </a:lnSpc>
              <a:spcBef>
                <a:spcPts val="1000"/>
              </a:spcBef>
            </a:pPr>
            <a:r>
              <a:rPr lang="zh-CN" altLang="en-US" sz="2800" dirty="0" smtClean="0"/>
              <a:t>数字仪表读数数据处理</a:t>
            </a:r>
            <a:endParaRPr lang="zh-CN" altLang="en-US" sz="2800" dirty="0"/>
          </a:p>
        </p:txBody>
      </p:sp>
      <p:sp>
        <p:nvSpPr>
          <p:cNvPr id="20" name="文本框 19"/>
          <p:cNvSpPr txBox="1"/>
          <p:nvPr/>
        </p:nvSpPr>
        <p:spPr>
          <a:xfrm>
            <a:off x="1743669" y="3550895"/>
            <a:ext cx="3416320" cy="480131"/>
          </a:xfrm>
          <a:prstGeom prst="rect">
            <a:avLst/>
          </a:prstGeom>
          <a:noFill/>
        </p:spPr>
        <p:txBody>
          <a:bodyPr wrap="none" rtlCol="0">
            <a:spAutoFit/>
          </a:bodyPr>
          <a:lstStyle/>
          <a:p>
            <a:pPr>
              <a:lnSpc>
                <a:spcPct val="90000"/>
              </a:lnSpc>
              <a:spcBef>
                <a:spcPts val="1000"/>
              </a:spcBef>
            </a:pPr>
            <a:r>
              <a:rPr lang="zh-CN" altLang="en-US" sz="2800" dirty="0" smtClean="0"/>
              <a:t>数字仪表图像</a:t>
            </a:r>
            <a:r>
              <a:rPr lang="zh-CN" altLang="en-US" sz="2800" dirty="0"/>
              <a:t>预处理</a:t>
            </a:r>
          </a:p>
        </p:txBody>
      </p:sp>
      <p:sp>
        <p:nvSpPr>
          <p:cNvPr id="22" name="TextBox 18"/>
          <p:cNvSpPr txBox="1">
            <a:spLocks noChangeArrowheads="1"/>
          </p:cNvSpPr>
          <p:nvPr/>
        </p:nvSpPr>
        <p:spPr bwMode="auto">
          <a:xfrm>
            <a:off x="948055" y="5137193"/>
            <a:ext cx="503238" cy="492125"/>
          </a:xfrm>
          <a:prstGeom prst="rect">
            <a:avLst/>
          </a:prstGeom>
          <a:solidFill>
            <a:srgbClr val="27427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600" dirty="0" smtClean="0">
                <a:solidFill>
                  <a:schemeClr val="bg1"/>
                </a:solidFill>
                <a:latin typeface="黑体" panose="02010609060101010101" pitchFamily="49" charset="-122"/>
                <a:ea typeface="黑体" panose="02010609060101010101" pitchFamily="49" charset="-122"/>
              </a:rPr>
              <a:t>5</a:t>
            </a:r>
            <a:endParaRPr lang="zh-CN" altLang="en-US" sz="2600" dirty="0">
              <a:solidFill>
                <a:schemeClr val="bg1"/>
              </a:solidFill>
              <a:latin typeface="黑体" panose="02010609060101010101" pitchFamily="49" charset="-122"/>
              <a:ea typeface="黑体" panose="02010609060101010101" pitchFamily="49" charset="-122"/>
            </a:endParaRPr>
          </a:p>
        </p:txBody>
      </p:sp>
      <p:sp>
        <p:nvSpPr>
          <p:cNvPr id="23" name="TextBox 18"/>
          <p:cNvSpPr txBox="1">
            <a:spLocks noChangeArrowheads="1"/>
          </p:cNvSpPr>
          <p:nvPr/>
        </p:nvSpPr>
        <p:spPr bwMode="auto">
          <a:xfrm>
            <a:off x="948055" y="5970290"/>
            <a:ext cx="503238" cy="492125"/>
          </a:xfrm>
          <a:prstGeom prst="rect">
            <a:avLst/>
          </a:prstGeom>
          <a:solidFill>
            <a:srgbClr val="27427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600" dirty="0" smtClean="0">
                <a:solidFill>
                  <a:schemeClr val="bg1"/>
                </a:solidFill>
                <a:latin typeface="黑体" panose="02010609060101010101" pitchFamily="49" charset="-122"/>
                <a:ea typeface="黑体" panose="02010609060101010101" pitchFamily="49" charset="-122"/>
              </a:rPr>
              <a:t>6</a:t>
            </a:r>
            <a:endParaRPr lang="zh-CN" altLang="en-US" sz="2600" dirty="0">
              <a:solidFill>
                <a:schemeClr val="bg1"/>
              </a:solidFill>
              <a:latin typeface="黑体" panose="02010609060101010101" pitchFamily="49" charset="-122"/>
              <a:ea typeface="黑体" panose="02010609060101010101" pitchFamily="49" charset="-122"/>
            </a:endParaRPr>
          </a:p>
        </p:txBody>
      </p:sp>
      <p:pic>
        <p:nvPicPr>
          <p:cNvPr id="24" name="Picture 3" descr="wenhuayongpinyi2_0016"/>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0374311" y="76200"/>
            <a:ext cx="1493838" cy="1028700"/>
          </a:xfrm>
          <a:prstGeom prst="rect">
            <a:avLst/>
          </a:prstGeom>
          <a:noFill/>
        </p:spPr>
      </p:pic>
      <p:sp>
        <p:nvSpPr>
          <p:cNvPr id="26" name="矩形 25"/>
          <p:cNvSpPr/>
          <p:nvPr/>
        </p:nvSpPr>
        <p:spPr>
          <a:xfrm>
            <a:off x="7226131" y="6310533"/>
            <a:ext cx="4956806" cy="523220"/>
          </a:xfrm>
          <a:prstGeom prst="rect">
            <a:avLst/>
          </a:prstGeom>
          <a:blipFill>
            <a:blip r:embed="rId4"/>
            <a:stretch>
              <a:fillRect/>
            </a:stretch>
          </a:blipFill>
          <a:ln>
            <a:solidFill>
              <a:srgbClr val="FFFFFF"/>
            </a:solidFill>
          </a:ln>
        </p:spPr>
        <p:txBody>
          <a:bodyPr wrap="none" lIns="91440" tIns="45720" rIns="91440" bIns="45720">
            <a:spAutoFit/>
          </a:bodyPr>
          <a:lstStyle/>
          <a:p>
            <a:pPr algn="ctr"/>
            <a:r>
              <a:rPr lang="zh-CN" altLang="en-US" sz="2800" b="1" cap="none" spc="50" dirty="0" smtClean="0">
                <a:ln w="9525" cmpd="sng">
                  <a:solidFill>
                    <a:schemeClr val="accent1"/>
                  </a:solidFill>
                  <a:prstDash val="solid"/>
                </a:ln>
                <a:solidFill>
                  <a:srgbClr val="FFFF00"/>
                </a:solidFill>
                <a:effectLst>
                  <a:glow rad="38100">
                    <a:schemeClr val="accent1">
                      <a:alpha val="40000"/>
                    </a:schemeClr>
                  </a:glow>
                </a:effectLst>
              </a:rPr>
              <a:t>数字仪表读数的自动识别系统</a:t>
            </a:r>
            <a:endParaRPr lang="zh-CN" altLang="en-US" sz="2800" b="1" cap="none" spc="50" dirty="0">
              <a:ln w="9525" cmpd="sng">
                <a:solidFill>
                  <a:schemeClr val="accent1"/>
                </a:solidFill>
                <a:prstDash val="solid"/>
              </a:ln>
              <a:solidFill>
                <a:srgbClr val="FFFF00"/>
              </a:solidFill>
              <a:effectLst>
                <a:glow rad="38100">
                  <a:schemeClr val="accent1">
                    <a:alpha val="40000"/>
                  </a:schemeClr>
                </a:glow>
              </a:effectLst>
            </a:endParaRPr>
          </a:p>
        </p:txBody>
      </p:sp>
      <p:sp>
        <p:nvSpPr>
          <p:cNvPr id="49" name="Line 300"/>
          <p:cNvSpPr>
            <a:spLocks noChangeShapeType="1"/>
          </p:cNvSpPr>
          <p:nvPr/>
        </p:nvSpPr>
        <p:spPr bwMode="auto">
          <a:xfrm flipV="1">
            <a:off x="948055" y="670479"/>
            <a:ext cx="3328822" cy="8705"/>
          </a:xfrm>
          <a:prstGeom prst="line">
            <a:avLst/>
          </a:prstGeom>
          <a:noFill/>
          <a:ln w="28575" cap="rnd">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任意多边形 16"/>
          <p:cNvSpPr/>
          <p:nvPr/>
        </p:nvSpPr>
        <p:spPr>
          <a:xfrm>
            <a:off x="4199013" y="204789"/>
            <a:ext cx="268212" cy="745250"/>
          </a:xfrm>
          <a:custGeom>
            <a:avLst/>
            <a:gdLst>
              <a:gd name="connsiteX0" fmla="*/ 219075 w 219075"/>
              <a:gd name="connsiteY0" fmla="*/ 0 h 814387"/>
              <a:gd name="connsiteX1" fmla="*/ 142875 w 219075"/>
              <a:gd name="connsiteY1" fmla="*/ 33337 h 814387"/>
              <a:gd name="connsiteX2" fmla="*/ 138112 w 219075"/>
              <a:gd name="connsiteY2" fmla="*/ 38100 h 814387"/>
              <a:gd name="connsiteX3" fmla="*/ 138112 w 219075"/>
              <a:gd name="connsiteY3" fmla="*/ 38100 h 814387"/>
              <a:gd name="connsiteX4" fmla="*/ 0 w 219075"/>
              <a:gd name="connsiteY4" fmla="*/ 814387 h 814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5" h="814387">
                <a:moveTo>
                  <a:pt x="219075" y="0"/>
                </a:moveTo>
                <a:lnTo>
                  <a:pt x="142875" y="33337"/>
                </a:lnTo>
                <a:cubicBezTo>
                  <a:pt x="129381" y="39687"/>
                  <a:pt x="138112" y="38100"/>
                  <a:pt x="138112" y="38100"/>
                </a:cubicBezTo>
                <a:lnTo>
                  <a:pt x="138112" y="38100"/>
                </a:lnTo>
                <a:lnTo>
                  <a:pt x="0" y="814387"/>
                </a:ln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Freeform 11"/>
          <p:cNvSpPr>
            <a:spLocks/>
          </p:cNvSpPr>
          <p:nvPr/>
        </p:nvSpPr>
        <p:spPr bwMode="auto">
          <a:xfrm>
            <a:off x="4202263" y="932991"/>
            <a:ext cx="3525857" cy="100734"/>
          </a:xfrm>
          <a:custGeom>
            <a:avLst/>
            <a:gdLst>
              <a:gd name="T0" fmla="*/ 3382963 w 1520"/>
              <a:gd name="T1" fmla="*/ 0 h 41"/>
              <a:gd name="T2" fmla="*/ 3382963 w 1520"/>
              <a:gd name="T3" fmla="*/ 20212 h 41"/>
              <a:gd name="T4" fmla="*/ 3311743 w 1520"/>
              <a:gd name="T5" fmla="*/ 92075 h 41"/>
              <a:gd name="T6" fmla="*/ 71220 w 1520"/>
              <a:gd name="T7" fmla="*/ 92075 h 41"/>
              <a:gd name="T8" fmla="*/ 0 w 1520"/>
              <a:gd name="T9" fmla="*/ 20212 h 41"/>
              <a:gd name="T10" fmla="*/ 0 w 1520"/>
              <a:gd name="T11" fmla="*/ 0 h 41"/>
              <a:gd name="T12" fmla="*/ 0 60000 65536"/>
              <a:gd name="T13" fmla="*/ 0 60000 65536"/>
              <a:gd name="T14" fmla="*/ 0 60000 65536"/>
              <a:gd name="T15" fmla="*/ 0 60000 65536"/>
              <a:gd name="T16" fmla="*/ 0 60000 65536"/>
              <a:gd name="T17" fmla="*/ 0 60000 65536"/>
              <a:gd name="T18" fmla="*/ 0 w 1520"/>
              <a:gd name="T19" fmla="*/ 0 h 41"/>
              <a:gd name="T20" fmla="*/ 1520 w 1520"/>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1520" h="41">
                <a:moveTo>
                  <a:pt x="1520" y="0"/>
                </a:moveTo>
                <a:cubicBezTo>
                  <a:pt x="1520" y="9"/>
                  <a:pt x="1520" y="9"/>
                  <a:pt x="1520" y="9"/>
                </a:cubicBezTo>
                <a:cubicBezTo>
                  <a:pt x="1520" y="26"/>
                  <a:pt x="1506" y="41"/>
                  <a:pt x="1488" y="41"/>
                </a:cubicBezTo>
                <a:cubicBezTo>
                  <a:pt x="32" y="41"/>
                  <a:pt x="32" y="41"/>
                  <a:pt x="32" y="41"/>
                </a:cubicBezTo>
                <a:cubicBezTo>
                  <a:pt x="14" y="41"/>
                  <a:pt x="0" y="26"/>
                  <a:pt x="0" y="9"/>
                </a:cubicBezTo>
                <a:cubicBezTo>
                  <a:pt x="0" y="0"/>
                  <a:pt x="0" y="0"/>
                  <a:pt x="0" y="0"/>
                </a:cubicBezTo>
              </a:path>
            </a:pathLst>
          </a:custGeom>
          <a:noFill/>
          <a:ln w="25400">
            <a:solidFill>
              <a:schemeClr val="bg1"/>
            </a:solidFill>
            <a:miter lim="800000"/>
            <a:headEnd/>
            <a:tailEnd/>
          </a:ln>
        </p:spPr>
        <p:txBody>
          <a:bodyPr/>
          <a:lstStyle/>
          <a:p>
            <a:endParaRPr lang="zh-CN" altLang="en-US"/>
          </a:p>
        </p:txBody>
      </p:sp>
      <p:sp>
        <p:nvSpPr>
          <p:cNvPr id="51" name="任意多边形 50"/>
          <p:cNvSpPr/>
          <p:nvPr/>
        </p:nvSpPr>
        <p:spPr>
          <a:xfrm>
            <a:off x="4437055" y="210820"/>
            <a:ext cx="3078480" cy="0"/>
          </a:xfrm>
          <a:custGeom>
            <a:avLst/>
            <a:gdLst>
              <a:gd name="connsiteX0" fmla="*/ 0 w 3078480"/>
              <a:gd name="connsiteY0" fmla="*/ 0 h 0"/>
              <a:gd name="connsiteX1" fmla="*/ 3078480 w 3078480"/>
              <a:gd name="connsiteY1" fmla="*/ 0 h 0"/>
            </a:gdLst>
            <a:ahLst/>
            <a:cxnLst>
              <a:cxn ang="0">
                <a:pos x="connsiteX0" y="connsiteY0"/>
              </a:cxn>
              <a:cxn ang="0">
                <a:pos x="connsiteX1" y="connsiteY1"/>
              </a:cxn>
            </a:cxnLst>
            <a:rect l="l" t="t" r="r" b="b"/>
            <a:pathLst>
              <a:path w="3078480">
                <a:moveTo>
                  <a:pt x="0" y="0"/>
                </a:moveTo>
                <a:lnTo>
                  <a:pt x="3078480" y="0"/>
                </a:ln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7505700" y="204789"/>
            <a:ext cx="223079" cy="784308"/>
          </a:xfrm>
          <a:custGeom>
            <a:avLst/>
            <a:gdLst>
              <a:gd name="connsiteX0" fmla="*/ 0 w 215900"/>
              <a:gd name="connsiteY0" fmla="*/ 0 h 793750"/>
              <a:gd name="connsiteX1" fmla="*/ 95250 w 215900"/>
              <a:gd name="connsiteY1" fmla="*/ 44450 h 793750"/>
              <a:gd name="connsiteX2" fmla="*/ 95250 w 215900"/>
              <a:gd name="connsiteY2" fmla="*/ 44450 h 793750"/>
              <a:gd name="connsiteX3" fmla="*/ 215900 w 215900"/>
              <a:gd name="connsiteY3" fmla="*/ 793750 h 793750"/>
            </a:gdLst>
            <a:ahLst/>
            <a:cxnLst>
              <a:cxn ang="0">
                <a:pos x="connsiteX0" y="connsiteY0"/>
              </a:cxn>
              <a:cxn ang="0">
                <a:pos x="connsiteX1" y="connsiteY1"/>
              </a:cxn>
              <a:cxn ang="0">
                <a:pos x="connsiteX2" y="connsiteY2"/>
              </a:cxn>
              <a:cxn ang="0">
                <a:pos x="connsiteX3" y="connsiteY3"/>
              </a:cxn>
            </a:cxnLst>
            <a:rect l="l" t="t" r="r" b="b"/>
            <a:pathLst>
              <a:path w="215900" h="793750">
                <a:moveTo>
                  <a:pt x="0" y="0"/>
                </a:moveTo>
                <a:lnTo>
                  <a:pt x="95250" y="44450"/>
                </a:lnTo>
                <a:lnTo>
                  <a:pt x="95250" y="44450"/>
                </a:lnTo>
                <a:lnTo>
                  <a:pt x="215900" y="793750"/>
                </a:ln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670276"/>
      </p:ext>
    </p:extLst>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Effect transition="in" filter="fade">
                                      <p:cBhvr>
                                        <p:cTn id="14" dur="500"/>
                                        <p:tgtEl>
                                          <p:spTgt spid="1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ppt_w</p:attrName>
                                        </p:attrNameLst>
                                      </p:cBhvr>
                                      <p:tavLst>
                                        <p:tav tm="0">
                                          <p:val>
                                            <p:fltVal val="0"/>
                                          </p:val>
                                        </p:tav>
                                        <p:tav tm="100000">
                                          <p:val>
                                            <p:strVal val="#ppt_w"/>
                                          </p:val>
                                        </p:tav>
                                      </p:tavLst>
                                    </p:anim>
                                    <p:anim calcmode="lin" valueType="num">
                                      <p:cBhvr>
                                        <p:cTn id="18" dur="500" fill="hold"/>
                                        <p:tgtEl>
                                          <p:spTgt spid="11"/>
                                        </p:tgtEl>
                                        <p:attrNameLst>
                                          <p:attrName>ppt_h</p:attrName>
                                        </p:attrNameLst>
                                      </p:cBhvr>
                                      <p:tavLst>
                                        <p:tav tm="0">
                                          <p:val>
                                            <p:fltVal val="0"/>
                                          </p:val>
                                        </p:tav>
                                        <p:tav tm="100000">
                                          <p:val>
                                            <p:strVal val="#ppt_h"/>
                                          </p:val>
                                        </p:tav>
                                      </p:tavLst>
                                    </p:anim>
                                    <p:animEffect transition="in" filter="fade">
                                      <p:cBhvr>
                                        <p:cTn id="19" dur="500"/>
                                        <p:tgtEl>
                                          <p:spTgt spid="11"/>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animEffect transition="in" filter="fade">
                                      <p:cBhvr>
                                        <p:cTn id="24" dur="500"/>
                                        <p:tgtEl>
                                          <p:spTgt spid="15"/>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p:cTn id="32" dur="500" fill="hold"/>
                                        <p:tgtEl>
                                          <p:spTgt spid="20"/>
                                        </p:tgtEl>
                                        <p:attrNameLst>
                                          <p:attrName>ppt_w</p:attrName>
                                        </p:attrNameLst>
                                      </p:cBhvr>
                                      <p:tavLst>
                                        <p:tav tm="0">
                                          <p:val>
                                            <p:fltVal val="0"/>
                                          </p:val>
                                        </p:tav>
                                        <p:tav tm="100000">
                                          <p:val>
                                            <p:strVal val="#ppt_w"/>
                                          </p:val>
                                        </p:tav>
                                      </p:tavLst>
                                    </p:anim>
                                    <p:anim calcmode="lin" valueType="num">
                                      <p:cBhvr>
                                        <p:cTn id="33" dur="500" fill="hold"/>
                                        <p:tgtEl>
                                          <p:spTgt spid="20"/>
                                        </p:tgtEl>
                                        <p:attrNameLst>
                                          <p:attrName>ppt_h</p:attrName>
                                        </p:attrNameLst>
                                      </p:cBhvr>
                                      <p:tavLst>
                                        <p:tav tm="0">
                                          <p:val>
                                            <p:fltVal val="0"/>
                                          </p:val>
                                        </p:tav>
                                        <p:tav tm="100000">
                                          <p:val>
                                            <p:strVal val="#ppt_h"/>
                                          </p:val>
                                        </p:tav>
                                      </p:tavLst>
                                    </p:anim>
                                    <p:animEffect transition="in" filter="fade">
                                      <p:cBhvr>
                                        <p:cTn id="34" dur="500"/>
                                        <p:tgtEl>
                                          <p:spTgt spid="20"/>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500" fill="hold"/>
                                        <p:tgtEl>
                                          <p:spTgt spid="13"/>
                                        </p:tgtEl>
                                        <p:attrNameLst>
                                          <p:attrName>ppt_w</p:attrName>
                                        </p:attrNameLst>
                                      </p:cBhvr>
                                      <p:tavLst>
                                        <p:tav tm="0">
                                          <p:val>
                                            <p:fltVal val="0"/>
                                          </p:val>
                                        </p:tav>
                                        <p:tav tm="100000">
                                          <p:val>
                                            <p:strVal val="#ppt_w"/>
                                          </p:val>
                                        </p:tav>
                                      </p:tavLst>
                                    </p:anim>
                                    <p:anim calcmode="lin" valueType="num">
                                      <p:cBhvr>
                                        <p:cTn id="38" dur="500" fill="hold"/>
                                        <p:tgtEl>
                                          <p:spTgt spid="13"/>
                                        </p:tgtEl>
                                        <p:attrNameLst>
                                          <p:attrName>ppt_h</p:attrName>
                                        </p:attrNameLst>
                                      </p:cBhvr>
                                      <p:tavLst>
                                        <p:tav tm="0">
                                          <p:val>
                                            <p:fltVal val="0"/>
                                          </p:val>
                                        </p:tav>
                                        <p:tav tm="100000">
                                          <p:val>
                                            <p:strVal val="#ppt_h"/>
                                          </p:val>
                                        </p:tav>
                                      </p:tavLst>
                                    </p:anim>
                                    <p:animEffect transition="in" filter="fade">
                                      <p:cBhvr>
                                        <p:cTn id="39" dur="500"/>
                                        <p:tgtEl>
                                          <p:spTgt spid="13"/>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p:cTn id="47" dur="500" fill="hold"/>
                                        <p:tgtEl>
                                          <p:spTgt spid="22"/>
                                        </p:tgtEl>
                                        <p:attrNameLst>
                                          <p:attrName>ppt_w</p:attrName>
                                        </p:attrNameLst>
                                      </p:cBhvr>
                                      <p:tavLst>
                                        <p:tav tm="0">
                                          <p:val>
                                            <p:fltVal val="0"/>
                                          </p:val>
                                        </p:tav>
                                        <p:tav tm="100000">
                                          <p:val>
                                            <p:strVal val="#ppt_w"/>
                                          </p:val>
                                        </p:tav>
                                      </p:tavLst>
                                    </p:anim>
                                    <p:anim calcmode="lin" valueType="num">
                                      <p:cBhvr>
                                        <p:cTn id="48" dur="500" fill="hold"/>
                                        <p:tgtEl>
                                          <p:spTgt spid="22"/>
                                        </p:tgtEl>
                                        <p:attrNameLst>
                                          <p:attrName>ppt_h</p:attrName>
                                        </p:attrNameLst>
                                      </p:cBhvr>
                                      <p:tavLst>
                                        <p:tav tm="0">
                                          <p:val>
                                            <p:fltVal val="0"/>
                                          </p:val>
                                        </p:tav>
                                        <p:tav tm="100000">
                                          <p:val>
                                            <p:strVal val="#ppt_h"/>
                                          </p:val>
                                        </p:tav>
                                      </p:tavLst>
                                    </p:anim>
                                    <p:animEffect transition="in" filter="fade">
                                      <p:cBhvr>
                                        <p:cTn id="49" dur="500"/>
                                        <p:tgtEl>
                                          <p:spTgt spid="22"/>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p:cTn id="52" dur="500" fill="hold"/>
                                        <p:tgtEl>
                                          <p:spTgt spid="19"/>
                                        </p:tgtEl>
                                        <p:attrNameLst>
                                          <p:attrName>ppt_w</p:attrName>
                                        </p:attrNameLst>
                                      </p:cBhvr>
                                      <p:tavLst>
                                        <p:tav tm="0">
                                          <p:val>
                                            <p:fltVal val="0"/>
                                          </p:val>
                                        </p:tav>
                                        <p:tav tm="100000">
                                          <p:val>
                                            <p:strVal val="#ppt_w"/>
                                          </p:val>
                                        </p:tav>
                                      </p:tavLst>
                                    </p:anim>
                                    <p:anim calcmode="lin" valueType="num">
                                      <p:cBhvr>
                                        <p:cTn id="53" dur="500" fill="hold"/>
                                        <p:tgtEl>
                                          <p:spTgt spid="19"/>
                                        </p:tgtEl>
                                        <p:attrNameLst>
                                          <p:attrName>ppt_h</p:attrName>
                                        </p:attrNameLst>
                                      </p:cBhvr>
                                      <p:tavLst>
                                        <p:tav tm="0">
                                          <p:val>
                                            <p:fltVal val="0"/>
                                          </p:val>
                                        </p:tav>
                                        <p:tav tm="100000">
                                          <p:val>
                                            <p:strVal val="#ppt_h"/>
                                          </p:val>
                                        </p:tav>
                                      </p:tavLst>
                                    </p:anim>
                                    <p:animEffect transition="in" filter="fade">
                                      <p:cBhvr>
                                        <p:cTn id="54" dur="500"/>
                                        <p:tgtEl>
                                          <p:spTgt spid="19"/>
                                        </p:tgtEl>
                                      </p:cBhvr>
                                    </p:animEffect>
                                  </p:childTnLst>
                                </p:cTn>
                              </p:par>
                              <p:par>
                                <p:cTn id="55" presetID="26"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down)">
                                      <p:cBhvr>
                                        <p:cTn id="57" dur="580">
                                          <p:stCondLst>
                                            <p:cond delay="0"/>
                                          </p:stCondLst>
                                        </p:cTn>
                                        <p:tgtEl>
                                          <p:spTgt spid="23"/>
                                        </p:tgtEl>
                                      </p:cBhvr>
                                    </p:animEffect>
                                    <p:anim calcmode="lin" valueType="num">
                                      <p:cBhvr>
                                        <p:cTn id="58"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63" dur="26">
                                          <p:stCondLst>
                                            <p:cond delay="650"/>
                                          </p:stCondLst>
                                        </p:cTn>
                                        <p:tgtEl>
                                          <p:spTgt spid="23"/>
                                        </p:tgtEl>
                                      </p:cBhvr>
                                      <p:to x="100000" y="60000"/>
                                    </p:animScale>
                                    <p:animScale>
                                      <p:cBhvr>
                                        <p:cTn id="64" dur="166" decel="50000">
                                          <p:stCondLst>
                                            <p:cond delay="676"/>
                                          </p:stCondLst>
                                        </p:cTn>
                                        <p:tgtEl>
                                          <p:spTgt spid="23"/>
                                        </p:tgtEl>
                                      </p:cBhvr>
                                      <p:to x="100000" y="100000"/>
                                    </p:animScale>
                                    <p:animScale>
                                      <p:cBhvr>
                                        <p:cTn id="65" dur="26">
                                          <p:stCondLst>
                                            <p:cond delay="1312"/>
                                          </p:stCondLst>
                                        </p:cTn>
                                        <p:tgtEl>
                                          <p:spTgt spid="23"/>
                                        </p:tgtEl>
                                      </p:cBhvr>
                                      <p:to x="100000" y="80000"/>
                                    </p:animScale>
                                    <p:animScale>
                                      <p:cBhvr>
                                        <p:cTn id="66" dur="166" decel="50000">
                                          <p:stCondLst>
                                            <p:cond delay="1338"/>
                                          </p:stCondLst>
                                        </p:cTn>
                                        <p:tgtEl>
                                          <p:spTgt spid="23"/>
                                        </p:tgtEl>
                                      </p:cBhvr>
                                      <p:to x="100000" y="100000"/>
                                    </p:animScale>
                                    <p:animScale>
                                      <p:cBhvr>
                                        <p:cTn id="67" dur="26">
                                          <p:stCondLst>
                                            <p:cond delay="1642"/>
                                          </p:stCondLst>
                                        </p:cTn>
                                        <p:tgtEl>
                                          <p:spTgt spid="23"/>
                                        </p:tgtEl>
                                      </p:cBhvr>
                                      <p:to x="100000" y="90000"/>
                                    </p:animScale>
                                    <p:animScale>
                                      <p:cBhvr>
                                        <p:cTn id="68" dur="166" decel="50000">
                                          <p:stCondLst>
                                            <p:cond delay="1668"/>
                                          </p:stCondLst>
                                        </p:cTn>
                                        <p:tgtEl>
                                          <p:spTgt spid="23"/>
                                        </p:tgtEl>
                                      </p:cBhvr>
                                      <p:to x="100000" y="100000"/>
                                    </p:animScale>
                                    <p:animScale>
                                      <p:cBhvr>
                                        <p:cTn id="69" dur="26">
                                          <p:stCondLst>
                                            <p:cond delay="1808"/>
                                          </p:stCondLst>
                                        </p:cTn>
                                        <p:tgtEl>
                                          <p:spTgt spid="23"/>
                                        </p:tgtEl>
                                      </p:cBhvr>
                                      <p:to x="100000" y="95000"/>
                                    </p:animScale>
                                    <p:animScale>
                                      <p:cBhvr>
                                        <p:cTn id="70" dur="166" decel="50000">
                                          <p:stCondLst>
                                            <p:cond delay="1834"/>
                                          </p:stCondLst>
                                        </p:cTn>
                                        <p:tgtEl>
                                          <p:spTgt spid="23"/>
                                        </p:tgtEl>
                                      </p:cBhvr>
                                      <p:to x="100000" y="100000"/>
                                    </p:animScale>
                                  </p:childTnLst>
                                </p:cTn>
                              </p:par>
                              <p:par>
                                <p:cTn id="71" presetID="53" presetClass="entr" presetSubtype="16" fill="hold" grpId="0" nodeType="withEffect">
                                  <p:stCondLst>
                                    <p:cond delay="0"/>
                                  </p:stCondLst>
                                  <p:childTnLst>
                                    <p:set>
                                      <p:cBhvr>
                                        <p:cTn id="72" dur="1" fill="hold">
                                          <p:stCondLst>
                                            <p:cond delay="0"/>
                                          </p:stCondLst>
                                        </p:cTn>
                                        <p:tgtEl>
                                          <p:spTgt spid="16"/>
                                        </p:tgtEl>
                                        <p:attrNameLst>
                                          <p:attrName>style.visibility</p:attrName>
                                        </p:attrNameLst>
                                      </p:cBhvr>
                                      <p:to>
                                        <p:strVal val="visible"/>
                                      </p:to>
                                    </p:set>
                                    <p:anim calcmode="lin" valueType="num">
                                      <p:cBhvr>
                                        <p:cTn id="73" dur="500" fill="hold"/>
                                        <p:tgtEl>
                                          <p:spTgt spid="16"/>
                                        </p:tgtEl>
                                        <p:attrNameLst>
                                          <p:attrName>ppt_w</p:attrName>
                                        </p:attrNameLst>
                                      </p:cBhvr>
                                      <p:tavLst>
                                        <p:tav tm="0">
                                          <p:val>
                                            <p:fltVal val="0"/>
                                          </p:val>
                                        </p:tav>
                                        <p:tav tm="100000">
                                          <p:val>
                                            <p:strVal val="#ppt_w"/>
                                          </p:val>
                                        </p:tav>
                                      </p:tavLst>
                                    </p:anim>
                                    <p:anim calcmode="lin" valueType="num">
                                      <p:cBhvr>
                                        <p:cTn id="74" dur="500" fill="hold"/>
                                        <p:tgtEl>
                                          <p:spTgt spid="16"/>
                                        </p:tgtEl>
                                        <p:attrNameLst>
                                          <p:attrName>ppt_h</p:attrName>
                                        </p:attrNameLst>
                                      </p:cBhvr>
                                      <p:tavLst>
                                        <p:tav tm="0">
                                          <p:val>
                                            <p:fltVal val="0"/>
                                          </p:val>
                                        </p:tav>
                                        <p:tav tm="100000">
                                          <p:val>
                                            <p:strVal val="#ppt_h"/>
                                          </p:val>
                                        </p:tav>
                                      </p:tavLst>
                                    </p:anim>
                                    <p:animEffect transition="in" filter="fade">
                                      <p:cBhvr>
                                        <p:cTn id="75" dur="500"/>
                                        <p:tgtEl>
                                          <p:spTgt spid="16"/>
                                        </p:tgtEl>
                                      </p:cBhvr>
                                    </p:animEffect>
                                  </p:childTnLst>
                                </p:cTn>
                              </p:par>
                            </p:childTnLst>
                          </p:cTn>
                        </p:par>
                        <p:par>
                          <p:cTn id="76" fill="hold">
                            <p:stCondLst>
                              <p:cond delay="2000"/>
                            </p:stCondLst>
                            <p:childTnLst>
                              <p:par>
                                <p:cTn id="77" presetID="22" presetClass="entr" presetSubtype="8" fill="hold" grpId="0" nodeType="afterEffect">
                                  <p:stCondLst>
                                    <p:cond delay="0"/>
                                  </p:stCondLst>
                                  <p:childTnLst>
                                    <p:set>
                                      <p:cBhvr>
                                        <p:cTn id="78" dur="1" fill="hold">
                                          <p:stCondLst>
                                            <p:cond delay="0"/>
                                          </p:stCondLst>
                                        </p:cTn>
                                        <p:tgtEl>
                                          <p:spTgt spid="49"/>
                                        </p:tgtEl>
                                        <p:attrNameLst>
                                          <p:attrName>style.visibility</p:attrName>
                                        </p:attrNameLst>
                                      </p:cBhvr>
                                      <p:to>
                                        <p:strVal val="visible"/>
                                      </p:to>
                                    </p:set>
                                    <p:animEffect transition="in" filter="wipe(left)">
                                      <p:cBhvr>
                                        <p:cTn id="79" dur="300"/>
                                        <p:tgtEl>
                                          <p:spTgt spid="49"/>
                                        </p:tgtEl>
                                      </p:cBhvr>
                                    </p:animEffect>
                                  </p:childTnLst>
                                </p:cTn>
                              </p:par>
                            </p:childTnLst>
                          </p:cTn>
                        </p:par>
                        <p:par>
                          <p:cTn id="80" fill="hold">
                            <p:stCondLst>
                              <p:cond delay="2300"/>
                            </p:stCondLst>
                            <p:childTnLst>
                              <p:par>
                                <p:cTn id="81" presetID="18" presetClass="entr" presetSubtype="3" fill="hold" grpId="0" nodeType="after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strips(upRight)">
                                      <p:cBhvr>
                                        <p:cTn id="83" dur="500"/>
                                        <p:tgtEl>
                                          <p:spTgt spid="17"/>
                                        </p:tgtEl>
                                      </p:cBhvr>
                                    </p:animEffect>
                                  </p:childTnLst>
                                </p:cTn>
                              </p:par>
                            </p:childTnLst>
                          </p:cTn>
                        </p:par>
                        <p:par>
                          <p:cTn id="84" fill="hold">
                            <p:stCondLst>
                              <p:cond delay="2800"/>
                            </p:stCondLst>
                            <p:childTnLst>
                              <p:par>
                                <p:cTn id="85" presetID="22" presetClass="entr" presetSubtype="8" fill="hold" grpId="0" nodeType="afterEffect">
                                  <p:stCondLst>
                                    <p:cond delay="0"/>
                                  </p:stCondLst>
                                  <p:childTnLst>
                                    <p:set>
                                      <p:cBhvr>
                                        <p:cTn id="86" dur="1" fill="hold">
                                          <p:stCondLst>
                                            <p:cond delay="0"/>
                                          </p:stCondLst>
                                        </p:cTn>
                                        <p:tgtEl>
                                          <p:spTgt spid="51"/>
                                        </p:tgtEl>
                                        <p:attrNameLst>
                                          <p:attrName>style.visibility</p:attrName>
                                        </p:attrNameLst>
                                      </p:cBhvr>
                                      <p:to>
                                        <p:strVal val="visible"/>
                                      </p:to>
                                    </p:set>
                                    <p:animEffect transition="in" filter="wipe(left)">
                                      <p:cBhvr>
                                        <p:cTn id="87" dur="500"/>
                                        <p:tgtEl>
                                          <p:spTgt spid="51"/>
                                        </p:tgtEl>
                                      </p:cBhvr>
                                    </p:animEffect>
                                  </p:childTnLst>
                                </p:cTn>
                              </p:par>
                            </p:childTnLst>
                          </p:cTn>
                        </p:par>
                        <p:par>
                          <p:cTn id="88" fill="hold">
                            <p:stCondLst>
                              <p:cond delay="3300"/>
                            </p:stCondLst>
                            <p:childTnLst>
                              <p:par>
                                <p:cTn id="89" presetID="22" presetClass="entr" presetSubtype="1" fill="hold" grpId="0" nodeType="afterEffect">
                                  <p:stCondLst>
                                    <p:cond delay="0"/>
                                  </p:stCondLst>
                                  <p:childTnLst>
                                    <p:set>
                                      <p:cBhvr>
                                        <p:cTn id="90" dur="1" fill="hold">
                                          <p:stCondLst>
                                            <p:cond delay="0"/>
                                          </p:stCondLst>
                                        </p:cTn>
                                        <p:tgtEl>
                                          <p:spTgt spid="52"/>
                                        </p:tgtEl>
                                        <p:attrNameLst>
                                          <p:attrName>style.visibility</p:attrName>
                                        </p:attrNameLst>
                                      </p:cBhvr>
                                      <p:to>
                                        <p:strVal val="visible"/>
                                      </p:to>
                                    </p:set>
                                    <p:animEffect transition="in" filter="wipe(up)">
                                      <p:cBhvr>
                                        <p:cTn id="91" dur="500"/>
                                        <p:tgtEl>
                                          <p:spTgt spid="52"/>
                                        </p:tgtEl>
                                      </p:cBhvr>
                                    </p:animEffect>
                                  </p:childTnLst>
                                </p:cTn>
                              </p:par>
                            </p:childTnLst>
                          </p:cTn>
                        </p:par>
                        <p:par>
                          <p:cTn id="92" fill="hold">
                            <p:stCondLst>
                              <p:cond delay="3800"/>
                            </p:stCondLst>
                            <p:childTnLst>
                              <p:par>
                                <p:cTn id="93" presetID="22" presetClass="entr" presetSubtype="2" fill="hold" grpId="0" nodeType="after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wipe(right)">
                                      <p:cBhvr>
                                        <p:cTn id="95" dur="500"/>
                                        <p:tgtEl>
                                          <p:spTgt spid="50"/>
                                        </p:tgtEl>
                                      </p:cBhvr>
                                    </p:animEffect>
                                  </p:childTnLst>
                                </p:cTn>
                              </p:par>
                            </p:childTnLst>
                          </p:cTn>
                        </p:par>
                        <p:par>
                          <p:cTn id="96" fill="hold">
                            <p:stCondLst>
                              <p:cond delay="4300"/>
                            </p:stCondLst>
                            <p:childTnLst>
                              <p:par>
                                <p:cTn id="97" presetID="22" presetClass="entr" presetSubtype="4" fill="hold" nodeType="afterEffect">
                                  <p:stCondLst>
                                    <p:cond delay="0"/>
                                  </p:stCondLst>
                                  <p:childTnLst>
                                    <p:set>
                                      <p:cBhvr>
                                        <p:cTn id="98" dur="1" fill="hold">
                                          <p:stCondLst>
                                            <p:cond delay="0"/>
                                          </p:stCondLst>
                                        </p:cTn>
                                        <p:tgtEl>
                                          <p:spTgt spid="6"/>
                                        </p:tgtEl>
                                        <p:attrNameLst>
                                          <p:attrName>style.visibility</p:attrName>
                                        </p:attrNameLst>
                                      </p:cBhvr>
                                      <p:to>
                                        <p:strVal val="visible"/>
                                      </p:to>
                                    </p:set>
                                    <p:animEffect transition="in" filter="wipe(down)">
                                      <p:cBhvr>
                                        <p:cTn id="9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p:bldP spid="15" grpId="0"/>
      <p:bldP spid="16" grpId="0"/>
      <p:bldP spid="18" grpId="0"/>
      <p:bldP spid="19" grpId="0"/>
      <p:bldP spid="20" grpId="0"/>
      <p:bldP spid="22" grpId="0" animBg="1"/>
      <p:bldP spid="23" grpId="0" animBg="1"/>
      <p:bldP spid="49" grpId="0" animBg="1"/>
      <p:bldP spid="17" grpId="0" animBg="1"/>
      <p:bldP spid="50" grpId="0" animBg="1"/>
      <p:bldP spid="51" grpId="0" animBg="1"/>
      <p:bldP spid="5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p:cNvSpPr txBox="1"/>
          <p:nvPr/>
        </p:nvSpPr>
        <p:spPr>
          <a:xfrm>
            <a:off x="3731986" y="296581"/>
            <a:ext cx="4801314" cy="646331"/>
          </a:xfrm>
          <a:prstGeom prst="rect">
            <a:avLst/>
          </a:prstGeom>
          <a:noFill/>
        </p:spPr>
        <p:txBody>
          <a:bodyPr wrap="none" rtlCol="0">
            <a:spAutoFit/>
          </a:bodyPr>
          <a:lstStyle/>
          <a:p>
            <a:r>
              <a:rPr lang="zh-CN" altLang="en-US" sz="3600" dirty="0"/>
              <a:t>课题的研究背景及意义</a:t>
            </a:r>
          </a:p>
        </p:txBody>
      </p:sp>
      <p:sp>
        <p:nvSpPr>
          <p:cNvPr id="36" name="Freeform 30"/>
          <p:cNvSpPr>
            <a:spLocks/>
          </p:cNvSpPr>
          <p:nvPr/>
        </p:nvSpPr>
        <p:spPr bwMode="gray">
          <a:xfrm flipV="1">
            <a:off x="1329648" y="3689396"/>
            <a:ext cx="2016433" cy="1876425"/>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accent1"/>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nchor="ctr"/>
          <a:lstStyle/>
          <a:p>
            <a:endParaRPr lang="zh-CN" altLang="en-US"/>
          </a:p>
        </p:txBody>
      </p:sp>
      <p:sp>
        <p:nvSpPr>
          <p:cNvPr id="37" name="Freeform 31"/>
          <p:cNvSpPr>
            <a:spLocks/>
          </p:cNvSpPr>
          <p:nvPr/>
        </p:nvSpPr>
        <p:spPr bwMode="gray">
          <a:xfrm rot="16200000">
            <a:off x="1973026" y="2538468"/>
            <a:ext cx="477838" cy="2351068"/>
          </a:xfrm>
          <a:custGeom>
            <a:avLst/>
            <a:gdLst>
              <a:gd name="T0" fmla="*/ 78 w 142"/>
              <a:gd name="T1" fmla="*/ 2 h 604"/>
              <a:gd name="T2" fmla="*/ 95 w 142"/>
              <a:gd name="T3" fmla="*/ 867 h 604"/>
              <a:gd name="T4" fmla="*/ 0 w 142"/>
              <a:gd name="T5" fmla="*/ 870 h 604"/>
              <a:gd name="T6" fmla="*/ 153 w 142"/>
              <a:gd name="T7" fmla="*/ 1109 h 604"/>
              <a:gd name="T8" fmla="*/ 301 w 142"/>
              <a:gd name="T9" fmla="*/ 870 h 604"/>
              <a:gd name="T10" fmla="*/ 212 w 142"/>
              <a:gd name="T11" fmla="*/ 870 h 604"/>
              <a:gd name="T12" fmla="*/ 210 w 142"/>
              <a:gd name="T13" fmla="*/ 0 h 604"/>
              <a:gd name="T14" fmla="*/ 78 w 142"/>
              <a:gd name="T15" fmla="*/ 2 h 60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chemeClr val="accent1"/>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nchor="ctr"/>
          <a:lstStyle/>
          <a:p>
            <a:endParaRPr lang="zh-CN" altLang="en-US"/>
          </a:p>
        </p:txBody>
      </p:sp>
      <p:sp>
        <p:nvSpPr>
          <p:cNvPr id="38" name="Freeform 32"/>
          <p:cNvSpPr>
            <a:spLocks/>
          </p:cNvSpPr>
          <p:nvPr/>
        </p:nvSpPr>
        <p:spPr bwMode="gray">
          <a:xfrm>
            <a:off x="1319298" y="1960608"/>
            <a:ext cx="2026783" cy="1876425"/>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accent1"/>
          </a:solidFill>
          <a:ln>
            <a:noFill/>
          </a:ln>
          <a:effectLst/>
          <a:extLst>
            <a:ext uri="{91240B29-F687-4F45-9708-019B960494DF}">
              <a14:hiddenLine xmlns:a14="http://schemas.microsoft.com/office/drawing/2010/main" w="9525" cap="flat"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nchor="ctr"/>
          <a:lstStyle/>
          <a:p>
            <a:endParaRPr lang="zh-CN" altLang="en-US"/>
          </a:p>
        </p:txBody>
      </p:sp>
      <p:sp>
        <p:nvSpPr>
          <p:cNvPr id="39" name="AutoShape 33"/>
          <p:cNvSpPr>
            <a:spLocks noChangeArrowheads="1"/>
          </p:cNvSpPr>
          <p:nvPr/>
        </p:nvSpPr>
        <p:spPr bwMode="gray">
          <a:xfrm>
            <a:off x="4060599" y="3114721"/>
            <a:ext cx="7726498" cy="1304925"/>
          </a:xfrm>
          <a:prstGeom prst="roundRect">
            <a:avLst>
              <a:gd name="adj" fmla="val 11505"/>
            </a:avLst>
          </a:prstGeom>
          <a:gradFill rotWithShape="1">
            <a:gsLst>
              <a:gs pos="0">
                <a:schemeClr val="folHlink"/>
              </a:gs>
              <a:gs pos="100000">
                <a:schemeClr val="folHlink">
                  <a:gamma/>
                  <a:shade val="46275"/>
                  <a:invGamma/>
                  <a:alpha val="0"/>
                </a:schemeClr>
              </a:gs>
            </a:gsLst>
            <a:lin ang="0" scaled="1"/>
          </a:gradFill>
          <a:ln>
            <a:noFill/>
          </a:ln>
          <a:effectLst/>
          <a:extLst>
            <a:ext uri="{91240B29-F687-4F45-9708-019B960494DF}">
              <a14:hiddenLine xmlns:a14="http://schemas.microsoft.com/office/drawing/2010/main" w="6350" algn="ctr">
                <a:solidFill>
                  <a:schemeClr val="tx1"/>
                </a:solidFill>
                <a:prstDash val="sysDot"/>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ndParaRPr>
          </a:p>
        </p:txBody>
      </p:sp>
      <p:sp>
        <p:nvSpPr>
          <p:cNvPr id="40" name="AutoShape 34"/>
          <p:cNvSpPr>
            <a:spLocks noChangeArrowheads="1"/>
          </p:cNvSpPr>
          <p:nvPr/>
        </p:nvSpPr>
        <p:spPr bwMode="gray">
          <a:xfrm>
            <a:off x="4940074" y="3560808"/>
            <a:ext cx="376237" cy="344488"/>
          </a:xfrm>
          <a:prstGeom prst="rightArrow">
            <a:avLst>
              <a:gd name="adj1" fmla="val 50000"/>
              <a:gd name="adj2" fmla="val 45507"/>
            </a:avLst>
          </a:prstGeom>
          <a:solidFill>
            <a:srgbClr val="FEFEF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1" name="AutoShape 35"/>
          <p:cNvSpPr>
            <a:spLocks noChangeArrowheads="1"/>
          </p:cNvSpPr>
          <p:nvPr/>
        </p:nvSpPr>
        <p:spPr bwMode="ltGray">
          <a:xfrm>
            <a:off x="4098699" y="4637133"/>
            <a:ext cx="5422900" cy="1314450"/>
          </a:xfrm>
          <a:prstGeom prst="roundRect">
            <a:avLst>
              <a:gd name="adj" fmla="val 11505"/>
            </a:avLst>
          </a:prstGeom>
          <a:gradFill rotWithShape="1">
            <a:gsLst>
              <a:gs pos="0">
                <a:schemeClr val="accent2"/>
              </a:gs>
              <a:gs pos="100000">
                <a:schemeClr val="accent2">
                  <a:gamma/>
                  <a:shade val="46275"/>
                  <a:invGamma/>
                  <a:alpha val="0"/>
                </a:schemeClr>
              </a:gs>
            </a:gsLst>
            <a:lin ang="0" scaled="1"/>
          </a:gradFill>
          <a:ln>
            <a:noFill/>
          </a:ln>
          <a:effectLst/>
          <a:extLst>
            <a:ext uri="{91240B29-F687-4F45-9708-019B960494DF}">
              <a14:hiddenLine xmlns:a14="http://schemas.microsoft.com/office/drawing/2010/main" w="6350" algn="ctr">
                <a:solidFill>
                  <a:schemeClr val="tx1"/>
                </a:solidFill>
                <a:prstDash val="sysDot"/>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a:latin typeface="Arial" charset="0"/>
            </a:endParaRPr>
          </a:p>
        </p:txBody>
      </p:sp>
      <p:sp>
        <p:nvSpPr>
          <p:cNvPr id="42" name="AutoShape 36"/>
          <p:cNvSpPr>
            <a:spLocks noChangeArrowheads="1"/>
          </p:cNvSpPr>
          <p:nvPr/>
        </p:nvSpPr>
        <p:spPr bwMode="gray">
          <a:xfrm>
            <a:off x="4913086" y="5102271"/>
            <a:ext cx="376238" cy="347662"/>
          </a:xfrm>
          <a:prstGeom prst="rightArrow">
            <a:avLst>
              <a:gd name="adj1" fmla="val 50000"/>
              <a:gd name="adj2" fmla="val 45091"/>
            </a:avLst>
          </a:prstGeom>
          <a:solidFill>
            <a:srgbClr val="FEFEF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3" name="AutoShape 37"/>
          <p:cNvSpPr>
            <a:spLocks noChangeArrowheads="1"/>
          </p:cNvSpPr>
          <p:nvPr/>
        </p:nvSpPr>
        <p:spPr bwMode="gray">
          <a:xfrm>
            <a:off x="4060599" y="1619296"/>
            <a:ext cx="7765641" cy="1304925"/>
          </a:xfrm>
          <a:prstGeom prst="roundRect">
            <a:avLst>
              <a:gd name="adj" fmla="val 11505"/>
            </a:avLst>
          </a:prstGeom>
          <a:gradFill>
            <a:gsLst>
              <a:gs pos="0">
                <a:schemeClr val="accent1">
                  <a:lumMod val="75000"/>
                </a:schemeClr>
              </a:gs>
              <a:gs pos="90000">
                <a:schemeClr val="accent5">
                  <a:lumMod val="20000"/>
                  <a:lumOff val="80000"/>
                </a:schemeClr>
              </a:gs>
            </a:gsLst>
            <a:lin ang="0" scaled="1"/>
          </a:gradFill>
          <a:ln>
            <a:noFill/>
          </a:ln>
          <a:effectLst/>
          <a:extLst/>
        </p:spPr>
        <p:txBody>
          <a:bodyPr wrap="none" anchor="ctr"/>
          <a:lstStyle/>
          <a:p>
            <a:pPr>
              <a:defRPr/>
            </a:pPr>
            <a:endParaRPr lang="zh-CN" altLang="en-US">
              <a:latin typeface="Arial" charset="0"/>
            </a:endParaRPr>
          </a:p>
        </p:txBody>
      </p:sp>
      <p:sp>
        <p:nvSpPr>
          <p:cNvPr id="44" name="AutoShape 38"/>
          <p:cNvSpPr>
            <a:spLocks noChangeArrowheads="1"/>
          </p:cNvSpPr>
          <p:nvPr/>
        </p:nvSpPr>
        <p:spPr bwMode="gray">
          <a:xfrm>
            <a:off x="4921024" y="2065383"/>
            <a:ext cx="376237" cy="344488"/>
          </a:xfrm>
          <a:prstGeom prst="rightArrow">
            <a:avLst>
              <a:gd name="adj1" fmla="val 50000"/>
              <a:gd name="adj2" fmla="val 45507"/>
            </a:avLst>
          </a:prstGeom>
          <a:solidFill>
            <a:srgbClr val="FEFEF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 name="AutoShape 39"/>
          <p:cNvSpPr>
            <a:spLocks noChangeArrowheads="1"/>
          </p:cNvSpPr>
          <p:nvPr/>
        </p:nvSpPr>
        <p:spPr bwMode="gray">
          <a:xfrm>
            <a:off x="3477986" y="1603421"/>
            <a:ext cx="1628775" cy="1298575"/>
          </a:xfrm>
          <a:prstGeom prst="roundRect">
            <a:avLst>
              <a:gd name="adj" fmla="val 11921"/>
            </a:avLst>
          </a:prstGeom>
          <a:gradFill rotWithShape="1">
            <a:gsLst>
              <a:gs pos="0">
                <a:schemeClr val="hlink"/>
              </a:gs>
              <a:gs pos="100000">
                <a:schemeClr val="hlink">
                  <a:gamma/>
                  <a:shade val="69804"/>
                  <a:invGamma/>
                </a:schemeClr>
              </a:gs>
            </a:gsLst>
            <a:lin ang="5400000" scaled="1"/>
          </a:gradFill>
          <a:ln w="25400">
            <a:solidFill>
              <a:srgbClr val="FEFEFE"/>
            </a:solidFill>
            <a:round/>
            <a:headEnd/>
            <a:tailEnd/>
          </a:ln>
          <a:effectLst>
            <a:outerShdw dist="53882" dir="2700000" algn="ctr" rotWithShape="0">
              <a:srgbClr val="000000">
                <a:alpha val="50000"/>
              </a:srgbClr>
            </a:outerShdw>
          </a:effectLst>
        </p:spPr>
        <p:txBody>
          <a:bodyPr wrap="none" anchor="ctr"/>
          <a:lstStyle/>
          <a:p>
            <a:pPr>
              <a:defRPr/>
            </a:pPr>
            <a:endParaRPr lang="zh-CN" altLang="en-US">
              <a:latin typeface="Arial" charset="0"/>
            </a:endParaRPr>
          </a:p>
        </p:txBody>
      </p:sp>
      <p:sp>
        <p:nvSpPr>
          <p:cNvPr id="46" name="Freeform 40"/>
          <p:cNvSpPr>
            <a:spLocks/>
          </p:cNvSpPr>
          <p:nvPr/>
        </p:nvSpPr>
        <p:spPr bwMode="gray">
          <a:xfrm>
            <a:off x="3541486" y="1668508"/>
            <a:ext cx="811213" cy="649288"/>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hlink">
                  <a:gamma/>
                  <a:tint val="48627"/>
                  <a:invGamma/>
                </a:schemeClr>
              </a:gs>
              <a:gs pos="50000">
                <a:schemeClr val="hlink">
                  <a:alpha val="0"/>
                </a:schemeClr>
              </a:gs>
              <a:gs pos="100000">
                <a:schemeClr val="hlink">
                  <a:gamma/>
                  <a:tint val="48627"/>
                  <a:invGamma/>
                </a:schemeClr>
              </a:gs>
            </a:gsLst>
            <a:lin ang="2700000" scaled="1"/>
          </a:gra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defRPr/>
            </a:pPr>
            <a:endParaRPr lang="zh-CN" altLang="en-US">
              <a:latin typeface="Arial" charset="0"/>
            </a:endParaRPr>
          </a:p>
        </p:txBody>
      </p:sp>
      <p:sp>
        <p:nvSpPr>
          <p:cNvPr id="47" name="AutoShape 41"/>
          <p:cNvSpPr>
            <a:spLocks noChangeArrowheads="1"/>
          </p:cNvSpPr>
          <p:nvPr/>
        </p:nvSpPr>
        <p:spPr bwMode="gray">
          <a:xfrm>
            <a:off x="3490686" y="3105196"/>
            <a:ext cx="1628775" cy="1298575"/>
          </a:xfrm>
          <a:prstGeom prst="roundRect">
            <a:avLst>
              <a:gd name="adj" fmla="val 11921"/>
            </a:avLst>
          </a:prstGeom>
          <a:gradFill rotWithShape="1">
            <a:gsLst>
              <a:gs pos="0">
                <a:schemeClr val="folHlink"/>
              </a:gs>
              <a:gs pos="100000">
                <a:schemeClr val="folHlink">
                  <a:gamma/>
                  <a:shade val="69804"/>
                  <a:invGamma/>
                </a:schemeClr>
              </a:gs>
            </a:gsLst>
            <a:lin ang="5400000" scaled="1"/>
          </a:gradFill>
          <a:ln w="25400">
            <a:solidFill>
              <a:srgbClr val="FEFEFE"/>
            </a:solidFill>
            <a:round/>
            <a:headEnd/>
            <a:tailEnd/>
          </a:ln>
          <a:effectLst>
            <a:outerShdw dist="53882" dir="2700000" algn="ctr" rotWithShape="0">
              <a:srgbClr val="000000">
                <a:alpha val="50000"/>
              </a:srgbClr>
            </a:outerShdw>
          </a:effectLst>
        </p:spPr>
        <p:txBody>
          <a:bodyPr wrap="none" anchor="ctr"/>
          <a:lstStyle/>
          <a:p>
            <a:pPr>
              <a:defRPr/>
            </a:pPr>
            <a:endParaRPr lang="zh-CN" altLang="en-US">
              <a:latin typeface="Arial" charset="0"/>
            </a:endParaRPr>
          </a:p>
        </p:txBody>
      </p:sp>
      <p:sp>
        <p:nvSpPr>
          <p:cNvPr id="48" name="Freeform 42"/>
          <p:cNvSpPr>
            <a:spLocks/>
          </p:cNvSpPr>
          <p:nvPr/>
        </p:nvSpPr>
        <p:spPr bwMode="gray">
          <a:xfrm>
            <a:off x="3544661" y="3170283"/>
            <a:ext cx="811213" cy="649288"/>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folHlink">
                  <a:gamma/>
                  <a:tint val="48627"/>
                  <a:invGamma/>
                </a:schemeClr>
              </a:gs>
              <a:gs pos="50000">
                <a:schemeClr val="folHlink">
                  <a:alpha val="0"/>
                </a:schemeClr>
              </a:gs>
              <a:gs pos="100000">
                <a:schemeClr val="folHlink">
                  <a:gamma/>
                  <a:tint val="48627"/>
                  <a:invGamma/>
                </a:schemeClr>
              </a:gs>
            </a:gsLst>
            <a:lin ang="2700000" scaled="1"/>
          </a:gra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defRPr/>
            </a:pPr>
            <a:endParaRPr lang="zh-CN" altLang="en-US">
              <a:latin typeface="Arial" charset="0"/>
            </a:endParaRPr>
          </a:p>
        </p:txBody>
      </p:sp>
      <p:sp>
        <p:nvSpPr>
          <p:cNvPr id="49" name="AutoShape 43"/>
          <p:cNvSpPr>
            <a:spLocks noChangeArrowheads="1"/>
          </p:cNvSpPr>
          <p:nvPr/>
        </p:nvSpPr>
        <p:spPr bwMode="gray">
          <a:xfrm>
            <a:off x="3471636" y="4627608"/>
            <a:ext cx="1628775" cy="1298575"/>
          </a:xfrm>
          <a:prstGeom prst="roundRect">
            <a:avLst>
              <a:gd name="adj" fmla="val 11921"/>
            </a:avLst>
          </a:prstGeom>
          <a:gradFill rotWithShape="1">
            <a:gsLst>
              <a:gs pos="0">
                <a:schemeClr val="accent2"/>
              </a:gs>
              <a:gs pos="100000">
                <a:schemeClr val="accent2">
                  <a:gamma/>
                  <a:shade val="69804"/>
                  <a:invGamma/>
                </a:schemeClr>
              </a:gs>
            </a:gsLst>
            <a:lin ang="5400000" scaled="1"/>
          </a:gradFill>
          <a:ln w="25400">
            <a:solidFill>
              <a:srgbClr val="FEFEFE"/>
            </a:solidFill>
            <a:round/>
            <a:headEnd/>
            <a:tailEnd/>
          </a:ln>
          <a:effectLst>
            <a:outerShdw dist="53882" dir="2700000" algn="ctr" rotWithShape="0">
              <a:srgbClr val="000000">
                <a:alpha val="50000"/>
              </a:srgbClr>
            </a:outerShdw>
          </a:effectLst>
        </p:spPr>
        <p:txBody>
          <a:bodyPr wrap="none" anchor="ctr"/>
          <a:lstStyle/>
          <a:p>
            <a:pPr>
              <a:defRPr/>
            </a:pPr>
            <a:endParaRPr lang="zh-CN" altLang="en-US">
              <a:latin typeface="Arial" charset="0"/>
            </a:endParaRPr>
          </a:p>
        </p:txBody>
      </p:sp>
      <p:sp>
        <p:nvSpPr>
          <p:cNvPr id="50" name="Freeform 44"/>
          <p:cNvSpPr>
            <a:spLocks/>
          </p:cNvSpPr>
          <p:nvPr/>
        </p:nvSpPr>
        <p:spPr bwMode="gray">
          <a:xfrm>
            <a:off x="3525611" y="4683171"/>
            <a:ext cx="811213" cy="649287"/>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2">
                  <a:gamma/>
                  <a:tint val="48627"/>
                  <a:invGamma/>
                </a:schemeClr>
              </a:gs>
              <a:gs pos="50000">
                <a:schemeClr val="accent2">
                  <a:alpha val="0"/>
                </a:schemeClr>
              </a:gs>
              <a:gs pos="100000">
                <a:schemeClr val="accent2">
                  <a:gamma/>
                  <a:tint val="48627"/>
                  <a:invGamma/>
                </a:schemeClr>
              </a:gs>
            </a:gsLst>
            <a:lin ang="2700000" scaled="1"/>
          </a:gra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defRPr/>
            </a:pPr>
            <a:endParaRPr lang="zh-CN" altLang="en-US">
              <a:latin typeface="Arial" charset="0"/>
            </a:endParaRPr>
          </a:p>
        </p:txBody>
      </p:sp>
      <p:pic>
        <p:nvPicPr>
          <p:cNvPr id="51" name="Picture 45" descr="YG_circle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974" y="2779758"/>
            <a:ext cx="1882775" cy="187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 Box 46"/>
          <p:cNvSpPr txBox="1">
            <a:spLocks noChangeArrowheads="1"/>
          </p:cNvSpPr>
          <p:nvPr/>
        </p:nvSpPr>
        <p:spPr bwMode="black">
          <a:xfrm>
            <a:off x="5346791" y="1696905"/>
            <a:ext cx="6657249" cy="1200329"/>
          </a:xfrm>
          <a:prstGeom prst="rect">
            <a:avLst/>
          </a:prstGeom>
          <a:noFill/>
          <a:ln>
            <a:noFill/>
          </a:ln>
          <a:effectLs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dirty="0" smtClean="0"/>
              <a:t>工业</a:t>
            </a:r>
            <a:r>
              <a:rPr lang="zh-CN" altLang="en-US" sz="2400" dirty="0" smtClean="0"/>
              <a:t>标准</a:t>
            </a:r>
            <a:r>
              <a:rPr lang="en-US" altLang="zh-CN" sz="2400" dirty="0" smtClean="0"/>
              <a:t>4.0</a:t>
            </a:r>
            <a:r>
              <a:rPr lang="zh-CN" altLang="en-US" sz="2400" dirty="0" smtClean="0"/>
              <a:t>的</a:t>
            </a:r>
            <a:r>
              <a:rPr lang="zh-CN" altLang="en-US" sz="2400" dirty="0" smtClean="0"/>
              <a:t>提出，加快了企业智能化的建设，机器生产</a:t>
            </a:r>
            <a:r>
              <a:rPr lang="zh-CN" altLang="en-US" sz="2400" dirty="0"/>
              <a:t>越来越</a:t>
            </a:r>
            <a:r>
              <a:rPr lang="zh-CN" altLang="en-US" sz="2400" dirty="0" smtClean="0"/>
              <a:t>多地取代了人工生产，而仪表读数自动识别将进一步加快工业智能的建设。</a:t>
            </a:r>
            <a:endParaRPr lang="en-US" altLang="zh-CN" sz="2400" dirty="0"/>
          </a:p>
        </p:txBody>
      </p:sp>
      <p:sp>
        <p:nvSpPr>
          <p:cNvPr id="55" name="Text Box 49"/>
          <p:cNvSpPr txBox="1">
            <a:spLocks noChangeArrowheads="1"/>
          </p:cNvSpPr>
          <p:nvPr/>
        </p:nvSpPr>
        <p:spPr bwMode="gray">
          <a:xfrm>
            <a:off x="566061" y="3292818"/>
            <a:ext cx="157321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tx1"/>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b="1" dirty="0" smtClean="0"/>
              <a:t>背景</a:t>
            </a:r>
            <a:endParaRPr lang="en-US" altLang="zh-CN" b="1" dirty="0" smtClean="0"/>
          </a:p>
          <a:p>
            <a:pPr algn="ctr"/>
            <a:r>
              <a:rPr lang="zh-CN" altLang="en-US" b="1" dirty="0" smtClean="0"/>
              <a:t>及</a:t>
            </a:r>
            <a:endParaRPr lang="en-US" altLang="zh-CN" b="1" dirty="0" smtClean="0"/>
          </a:p>
          <a:p>
            <a:pPr algn="ctr"/>
            <a:r>
              <a:rPr lang="zh-CN" altLang="en-US" b="1" dirty="0" smtClean="0"/>
              <a:t>意义</a:t>
            </a:r>
            <a:endParaRPr lang="en-US" altLang="zh-CN" b="1" dirty="0"/>
          </a:p>
        </p:txBody>
      </p:sp>
      <p:sp>
        <p:nvSpPr>
          <p:cNvPr id="56" name="Text Box 50"/>
          <p:cNvSpPr txBox="1">
            <a:spLocks noChangeArrowheads="1"/>
          </p:cNvSpPr>
          <p:nvPr/>
        </p:nvSpPr>
        <p:spPr bwMode="white">
          <a:xfrm>
            <a:off x="3458936" y="2037106"/>
            <a:ext cx="1673225" cy="461665"/>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6969B4"/>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3300">
                      <a:alpha val="50000"/>
                    </a:srgbClr>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dirty="0" smtClean="0">
                <a:solidFill>
                  <a:srgbClr val="FEFFFF"/>
                </a:solidFill>
              </a:rPr>
              <a:t>背景</a:t>
            </a:r>
            <a:r>
              <a:rPr lang="en-US" altLang="zh-CN" sz="2400" b="1" dirty="0" smtClean="0">
                <a:solidFill>
                  <a:srgbClr val="FEFFFF"/>
                </a:solidFill>
              </a:rPr>
              <a:t>1</a:t>
            </a:r>
            <a:endParaRPr lang="en-US" altLang="zh-CN" sz="2400" b="1" dirty="0">
              <a:solidFill>
                <a:srgbClr val="FEFFFF"/>
              </a:solidFill>
            </a:endParaRPr>
          </a:p>
        </p:txBody>
      </p:sp>
      <p:sp>
        <p:nvSpPr>
          <p:cNvPr id="57" name="Text Box 51"/>
          <p:cNvSpPr txBox="1">
            <a:spLocks noChangeArrowheads="1"/>
          </p:cNvSpPr>
          <p:nvPr/>
        </p:nvSpPr>
        <p:spPr bwMode="white">
          <a:xfrm>
            <a:off x="3471636" y="3491256"/>
            <a:ext cx="1673225" cy="461665"/>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6969B4"/>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3300">
                      <a:alpha val="50000"/>
                    </a:srgbClr>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dirty="0" smtClean="0">
                <a:solidFill>
                  <a:srgbClr val="FEFFFF"/>
                </a:solidFill>
              </a:rPr>
              <a:t>背景</a:t>
            </a:r>
            <a:r>
              <a:rPr lang="en-US" altLang="zh-CN" sz="2400" b="1" dirty="0" smtClean="0">
                <a:solidFill>
                  <a:srgbClr val="FEFFFF"/>
                </a:solidFill>
              </a:rPr>
              <a:t>2</a:t>
            </a:r>
            <a:endParaRPr lang="en-US" altLang="zh-CN" sz="2400" b="1" dirty="0">
              <a:solidFill>
                <a:srgbClr val="FEFFFF"/>
              </a:solidFill>
            </a:endParaRPr>
          </a:p>
        </p:txBody>
      </p:sp>
      <p:sp>
        <p:nvSpPr>
          <p:cNvPr id="58" name="Text Box 52"/>
          <p:cNvSpPr txBox="1">
            <a:spLocks noChangeArrowheads="1"/>
          </p:cNvSpPr>
          <p:nvPr/>
        </p:nvSpPr>
        <p:spPr bwMode="white">
          <a:xfrm>
            <a:off x="3387480" y="5074345"/>
            <a:ext cx="1673225" cy="461665"/>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6969B4"/>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3300">
                      <a:alpha val="50000"/>
                    </a:srgbClr>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dirty="0" smtClean="0">
                <a:solidFill>
                  <a:srgbClr val="FEFFFF"/>
                </a:solidFill>
              </a:rPr>
              <a:t>意义</a:t>
            </a:r>
            <a:endParaRPr lang="en-US" altLang="zh-CN" sz="2400" b="1" dirty="0">
              <a:solidFill>
                <a:srgbClr val="FEFFFF"/>
              </a:solidFill>
            </a:endParaRPr>
          </a:p>
        </p:txBody>
      </p:sp>
      <p:sp>
        <p:nvSpPr>
          <p:cNvPr id="59" name="Text Box 46"/>
          <p:cNvSpPr txBox="1">
            <a:spLocks noChangeArrowheads="1"/>
          </p:cNvSpPr>
          <p:nvPr/>
        </p:nvSpPr>
        <p:spPr bwMode="black">
          <a:xfrm>
            <a:off x="5307648" y="4676286"/>
            <a:ext cx="6479449" cy="1200329"/>
          </a:xfrm>
          <a:prstGeom prst="rect">
            <a:avLst/>
          </a:prstGeom>
          <a:noFill/>
          <a:ln>
            <a:noFill/>
          </a:ln>
          <a:effectLs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400" dirty="0"/>
              <a:t>让那些仅仅只有数显而没有其他形式信号输出的仪表也能实现仪表数据的自动调校、抄表或其他形式数据的输出</a:t>
            </a:r>
            <a:r>
              <a:rPr lang="zh-CN" altLang="en-US" sz="2400" dirty="0"/>
              <a:t>。</a:t>
            </a:r>
            <a:endParaRPr lang="en-US" altLang="zh-CN" sz="2400" dirty="0"/>
          </a:p>
        </p:txBody>
      </p:sp>
      <p:sp>
        <p:nvSpPr>
          <p:cNvPr id="60" name="Text Box 46"/>
          <p:cNvSpPr txBox="1">
            <a:spLocks noChangeArrowheads="1"/>
          </p:cNvSpPr>
          <p:nvPr/>
        </p:nvSpPr>
        <p:spPr bwMode="black">
          <a:xfrm>
            <a:off x="5297261" y="3141708"/>
            <a:ext cx="6479449" cy="830997"/>
          </a:xfrm>
          <a:prstGeom prst="rect">
            <a:avLst/>
          </a:prstGeom>
          <a:noFill/>
          <a:ln>
            <a:noFill/>
          </a:ln>
          <a:effectLs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dirty="0" smtClean="0"/>
              <a:t>在互联网大时代背景下，越来越多的数据需要传入计算机网络，进行网络数据流分析。</a:t>
            </a:r>
            <a:endParaRPr lang="en-US" altLang="zh-CN" sz="2400" dirty="0"/>
          </a:p>
        </p:txBody>
      </p:sp>
      <p:sp>
        <p:nvSpPr>
          <p:cNvPr id="62" name="任意多边形 61"/>
          <p:cNvSpPr/>
          <p:nvPr/>
        </p:nvSpPr>
        <p:spPr>
          <a:xfrm>
            <a:off x="2667000" y="190500"/>
            <a:ext cx="791936" cy="713572"/>
          </a:xfrm>
          <a:custGeom>
            <a:avLst/>
            <a:gdLst>
              <a:gd name="connsiteX0" fmla="*/ 0 w 1019175"/>
              <a:gd name="connsiteY0" fmla="*/ 0 h 1114425"/>
              <a:gd name="connsiteX1" fmla="*/ 9525 w 1019175"/>
              <a:gd name="connsiteY1" fmla="*/ 1114425 h 1114425"/>
              <a:gd name="connsiteX2" fmla="*/ 1019175 w 1019175"/>
              <a:gd name="connsiteY2" fmla="*/ 533400 h 1114425"/>
              <a:gd name="connsiteX3" fmla="*/ 0 w 1019175"/>
              <a:gd name="connsiteY3" fmla="*/ 0 h 1114425"/>
            </a:gdLst>
            <a:ahLst/>
            <a:cxnLst>
              <a:cxn ang="0">
                <a:pos x="connsiteX0" y="connsiteY0"/>
              </a:cxn>
              <a:cxn ang="0">
                <a:pos x="connsiteX1" y="connsiteY1"/>
              </a:cxn>
              <a:cxn ang="0">
                <a:pos x="connsiteX2" y="connsiteY2"/>
              </a:cxn>
              <a:cxn ang="0">
                <a:pos x="connsiteX3" y="connsiteY3"/>
              </a:cxn>
            </a:cxnLst>
            <a:rect l="l" t="t" r="r" b="b"/>
            <a:pathLst>
              <a:path w="1019175" h="1114425">
                <a:moveTo>
                  <a:pt x="0" y="0"/>
                </a:moveTo>
                <a:lnTo>
                  <a:pt x="9525" y="1114425"/>
                </a:lnTo>
                <a:lnTo>
                  <a:pt x="1019175" y="533400"/>
                </a:lnTo>
                <a:lnTo>
                  <a:pt x="0" y="0"/>
                </a:lnTo>
                <a:close/>
              </a:path>
            </a:pathLst>
          </a:custGeom>
          <a:solidFill>
            <a:schemeClr val="accent5">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 name="矩形 72"/>
          <p:cNvSpPr/>
          <p:nvPr/>
        </p:nvSpPr>
        <p:spPr>
          <a:xfrm>
            <a:off x="2667000" y="195225"/>
            <a:ext cx="444500" cy="646331"/>
          </a:xfrm>
          <a:prstGeom prst="rect">
            <a:avLst/>
          </a:prstGeom>
          <a:noFill/>
        </p:spPr>
        <p:txBody>
          <a:bodyPr wrap="square" lIns="91440" tIns="45720" rIns="91440" bIns="45720">
            <a:spAutoFit/>
          </a:bodyPr>
          <a:lstStyle/>
          <a:p>
            <a:pPr algn="ctr"/>
            <a:r>
              <a:rPr lang="en-US" altLang="zh-CN" sz="36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1</a:t>
            </a:r>
            <a:endParaRPr lang="zh-CN" altLang="en-US" sz="36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74" name="Picture 3" descr="wenhuayongpinyi2_0016"/>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0374311" y="76200"/>
            <a:ext cx="1493838" cy="1028700"/>
          </a:xfrm>
          <a:prstGeom prst="rect">
            <a:avLst/>
          </a:prstGeom>
          <a:noFill/>
        </p:spPr>
      </p:pic>
    </p:spTree>
    <p:extLst>
      <p:ext uri="{BB962C8B-B14F-4D97-AF65-F5344CB8AC3E}">
        <p14:creationId xmlns:p14="http://schemas.microsoft.com/office/powerpoint/2010/main" val="2187276868"/>
      </p:ext>
    </p:extLst>
  </p:cSld>
  <p:clrMapOvr>
    <a:masterClrMapping/>
  </p:clrMapOvr>
  <mc:AlternateContent xmlns:mc="http://schemas.openxmlformats.org/markup-compatibility/2006">
    <mc:Choice xmlns:p14="http://schemas.microsoft.com/office/powerpoint/2010/main" Requires="p14">
      <p:transition p14:dur="1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checkerboard(across)">
                                      <p:cBhvr>
                                        <p:cTn id="7" dur="500"/>
                                        <p:tgtEl>
                                          <p:spTgt spid="3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wipe(left)">
                                      <p:cBhvr>
                                        <p:cTn id="10" dur="500"/>
                                        <p:tgtEl>
                                          <p:spTgt spid="43"/>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wipe(left)">
                                      <p:cBhvr>
                                        <p:cTn id="13" dur="500"/>
                                        <p:tgtEl>
                                          <p:spTgt spid="4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wipe(left)">
                                      <p:cBhvr>
                                        <p:cTn id="16" dur="500"/>
                                        <p:tgtEl>
                                          <p:spTgt spid="45"/>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wipe(left)">
                                      <p:cBhvr>
                                        <p:cTn id="19" dur="500"/>
                                        <p:tgtEl>
                                          <p:spTgt spid="46"/>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wipe(left)">
                                      <p:cBhvr>
                                        <p:cTn id="22" dur="500"/>
                                        <p:tgtEl>
                                          <p:spTgt spid="52"/>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wipe(left)">
                                      <p:cBhvr>
                                        <p:cTn id="25" dur="500"/>
                                        <p:tgtEl>
                                          <p:spTgt spid="56"/>
                                        </p:tgtEl>
                                      </p:cBhvr>
                                    </p:animEffect>
                                  </p:childTnLst>
                                </p:cTn>
                              </p:par>
                            </p:childTnLst>
                          </p:cTn>
                        </p:par>
                        <p:par>
                          <p:cTn id="26" fill="hold">
                            <p:stCondLst>
                              <p:cond delay="500"/>
                            </p:stCondLst>
                            <p:childTnLst>
                              <p:par>
                                <p:cTn id="27" presetID="2" presetClass="entr" presetSubtype="4" fill="hold" grpId="0" nodeType="afterEffect">
                                  <p:stCondLst>
                                    <p:cond delay="0"/>
                                  </p:stCondLst>
                                  <p:childTnLst>
                                    <p:set>
                                      <p:cBhvr>
                                        <p:cTn id="28" dur="1" fill="hold">
                                          <p:stCondLst>
                                            <p:cond delay="0"/>
                                          </p:stCondLst>
                                        </p:cTn>
                                        <p:tgtEl>
                                          <p:spTgt spid="37"/>
                                        </p:tgtEl>
                                        <p:attrNameLst>
                                          <p:attrName>style.visibility</p:attrName>
                                        </p:attrNameLst>
                                      </p:cBhvr>
                                      <p:to>
                                        <p:strVal val="visible"/>
                                      </p:to>
                                    </p:set>
                                    <p:anim calcmode="lin" valueType="num">
                                      <p:cBhvr additive="base">
                                        <p:cTn id="29" dur="500" fill="hold"/>
                                        <p:tgtEl>
                                          <p:spTgt spid="37"/>
                                        </p:tgtEl>
                                        <p:attrNameLst>
                                          <p:attrName>ppt_x</p:attrName>
                                        </p:attrNameLst>
                                      </p:cBhvr>
                                      <p:tavLst>
                                        <p:tav tm="0">
                                          <p:val>
                                            <p:strVal val="#ppt_x"/>
                                          </p:val>
                                        </p:tav>
                                        <p:tav tm="100000">
                                          <p:val>
                                            <p:strVal val="#ppt_x"/>
                                          </p:val>
                                        </p:tav>
                                      </p:tavLst>
                                    </p:anim>
                                    <p:anim calcmode="lin" valueType="num">
                                      <p:cBhvr additive="base">
                                        <p:cTn id="30" dur="500" fill="hold"/>
                                        <p:tgtEl>
                                          <p:spTgt spid="37"/>
                                        </p:tgtEl>
                                        <p:attrNameLst>
                                          <p:attrName>ppt_y</p:attrName>
                                        </p:attrNameLst>
                                      </p:cBhvr>
                                      <p:tavLst>
                                        <p:tav tm="0">
                                          <p:val>
                                            <p:strVal val="1+#ppt_h/2"/>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1000"/>
                                        <p:tgtEl>
                                          <p:spTgt spid="39"/>
                                        </p:tgtEl>
                                      </p:cBhvr>
                                    </p:animEffect>
                                    <p:anim calcmode="lin" valueType="num">
                                      <p:cBhvr>
                                        <p:cTn id="34" dur="1000" fill="hold"/>
                                        <p:tgtEl>
                                          <p:spTgt spid="39"/>
                                        </p:tgtEl>
                                        <p:attrNameLst>
                                          <p:attrName>ppt_x</p:attrName>
                                        </p:attrNameLst>
                                      </p:cBhvr>
                                      <p:tavLst>
                                        <p:tav tm="0">
                                          <p:val>
                                            <p:strVal val="#ppt_x"/>
                                          </p:val>
                                        </p:tav>
                                        <p:tav tm="100000">
                                          <p:val>
                                            <p:strVal val="#ppt_x"/>
                                          </p:val>
                                        </p:tav>
                                      </p:tavLst>
                                    </p:anim>
                                    <p:anim calcmode="lin" valueType="num">
                                      <p:cBhvr>
                                        <p:cTn id="35" dur="1000" fill="hold"/>
                                        <p:tgtEl>
                                          <p:spTgt spid="39"/>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fade">
                                      <p:cBhvr>
                                        <p:cTn id="38" dur="1000"/>
                                        <p:tgtEl>
                                          <p:spTgt spid="40"/>
                                        </p:tgtEl>
                                      </p:cBhvr>
                                    </p:animEffect>
                                    <p:anim calcmode="lin" valueType="num">
                                      <p:cBhvr>
                                        <p:cTn id="39" dur="1000" fill="hold"/>
                                        <p:tgtEl>
                                          <p:spTgt spid="40"/>
                                        </p:tgtEl>
                                        <p:attrNameLst>
                                          <p:attrName>ppt_x</p:attrName>
                                        </p:attrNameLst>
                                      </p:cBhvr>
                                      <p:tavLst>
                                        <p:tav tm="0">
                                          <p:val>
                                            <p:strVal val="#ppt_x"/>
                                          </p:val>
                                        </p:tav>
                                        <p:tav tm="100000">
                                          <p:val>
                                            <p:strVal val="#ppt_x"/>
                                          </p:val>
                                        </p:tav>
                                      </p:tavLst>
                                    </p:anim>
                                    <p:anim calcmode="lin" valueType="num">
                                      <p:cBhvr>
                                        <p:cTn id="40" dur="1000" fill="hold"/>
                                        <p:tgtEl>
                                          <p:spTgt spid="40"/>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fade">
                                      <p:cBhvr>
                                        <p:cTn id="43" dur="1000"/>
                                        <p:tgtEl>
                                          <p:spTgt spid="47"/>
                                        </p:tgtEl>
                                      </p:cBhvr>
                                    </p:animEffect>
                                    <p:anim calcmode="lin" valueType="num">
                                      <p:cBhvr>
                                        <p:cTn id="44" dur="1000" fill="hold"/>
                                        <p:tgtEl>
                                          <p:spTgt spid="47"/>
                                        </p:tgtEl>
                                        <p:attrNameLst>
                                          <p:attrName>ppt_x</p:attrName>
                                        </p:attrNameLst>
                                      </p:cBhvr>
                                      <p:tavLst>
                                        <p:tav tm="0">
                                          <p:val>
                                            <p:strVal val="#ppt_x"/>
                                          </p:val>
                                        </p:tav>
                                        <p:tav tm="100000">
                                          <p:val>
                                            <p:strVal val="#ppt_x"/>
                                          </p:val>
                                        </p:tav>
                                      </p:tavLst>
                                    </p:anim>
                                    <p:anim calcmode="lin" valueType="num">
                                      <p:cBhvr>
                                        <p:cTn id="45" dur="1000" fill="hold"/>
                                        <p:tgtEl>
                                          <p:spTgt spid="47"/>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1000"/>
                                        <p:tgtEl>
                                          <p:spTgt spid="48"/>
                                        </p:tgtEl>
                                      </p:cBhvr>
                                    </p:animEffect>
                                    <p:anim calcmode="lin" valueType="num">
                                      <p:cBhvr>
                                        <p:cTn id="49" dur="1000" fill="hold"/>
                                        <p:tgtEl>
                                          <p:spTgt spid="48"/>
                                        </p:tgtEl>
                                        <p:attrNameLst>
                                          <p:attrName>ppt_x</p:attrName>
                                        </p:attrNameLst>
                                      </p:cBhvr>
                                      <p:tavLst>
                                        <p:tav tm="0">
                                          <p:val>
                                            <p:strVal val="#ppt_x"/>
                                          </p:val>
                                        </p:tav>
                                        <p:tav tm="100000">
                                          <p:val>
                                            <p:strVal val="#ppt_x"/>
                                          </p:val>
                                        </p:tav>
                                      </p:tavLst>
                                    </p:anim>
                                    <p:anim calcmode="lin" valueType="num">
                                      <p:cBhvr>
                                        <p:cTn id="50" dur="1000" fill="hold"/>
                                        <p:tgtEl>
                                          <p:spTgt spid="48"/>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57"/>
                                        </p:tgtEl>
                                        <p:attrNameLst>
                                          <p:attrName>style.visibility</p:attrName>
                                        </p:attrNameLst>
                                      </p:cBhvr>
                                      <p:to>
                                        <p:strVal val="visible"/>
                                      </p:to>
                                    </p:set>
                                    <p:animEffect transition="in" filter="fade">
                                      <p:cBhvr>
                                        <p:cTn id="53" dur="1000"/>
                                        <p:tgtEl>
                                          <p:spTgt spid="57"/>
                                        </p:tgtEl>
                                      </p:cBhvr>
                                    </p:animEffect>
                                    <p:anim calcmode="lin" valueType="num">
                                      <p:cBhvr>
                                        <p:cTn id="54" dur="1000" fill="hold"/>
                                        <p:tgtEl>
                                          <p:spTgt spid="57"/>
                                        </p:tgtEl>
                                        <p:attrNameLst>
                                          <p:attrName>ppt_x</p:attrName>
                                        </p:attrNameLst>
                                      </p:cBhvr>
                                      <p:tavLst>
                                        <p:tav tm="0">
                                          <p:val>
                                            <p:strVal val="#ppt_x"/>
                                          </p:val>
                                        </p:tav>
                                        <p:tav tm="100000">
                                          <p:val>
                                            <p:strVal val="#ppt_x"/>
                                          </p:val>
                                        </p:tav>
                                      </p:tavLst>
                                    </p:anim>
                                    <p:anim calcmode="lin" valueType="num">
                                      <p:cBhvr>
                                        <p:cTn id="55" dur="1000" fill="hold"/>
                                        <p:tgtEl>
                                          <p:spTgt spid="57"/>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60"/>
                                        </p:tgtEl>
                                        <p:attrNameLst>
                                          <p:attrName>style.visibility</p:attrName>
                                        </p:attrNameLst>
                                      </p:cBhvr>
                                      <p:to>
                                        <p:strVal val="visible"/>
                                      </p:to>
                                    </p:set>
                                    <p:animEffect transition="in" filter="fade">
                                      <p:cBhvr>
                                        <p:cTn id="58" dur="1000"/>
                                        <p:tgtEl>
                                          <p:spTgt spid="60"/>
                                        </p:tgtEl>
                                      </p:cBhvr>
                                    </p:animEffect>
                                    <p:anim calcmode="lin" valueType="num">
                                      <p:cBhvr>
                                        <p:cTn id="59" dur="1000" fill="hold"/>
                                        <p:tgtEl>
                                          <p:spTgt spid="60"/>
                                        </p:tgtEl>
                                        <p:attrNameLst>
                                          <p:attrName>ppt_x</p:attrName>
                                        </p:attrNameLst>
                                      </p:cBhvr>
                                      <p:tavLst>
                                        <p:tav tm="0">
                                          <p:val>
                                            <p:strVal val="#ppt_x"/>
                                          </p:val>
                                        </p:tav>
                                        <p:tav tm="100000">
                                          <p:val>
                                            <p:strVal val="#ppt_x"/>
                                          </p:val>
                                        </p:tav>
                                      </p:tavLst>
                                    </p:anim>
                                    <p:anim calcmode="lin" valueType="num">
                                      <p:cBhvr>
                                        <p:cTn id="60" dur="1000" fill="hold"/>
                                        <p:tgtEl>
                                          <p:spTgt spid="60"/>
                                        </p:tgtEl>
                                        <p:attrNameLst>
                                          <p:attrName>ppt_y</p:attrName>
                                        </p:attrNameLst>
                                      </p:cBhvr>
                                      <p:tavLst>
                                        <p:tav tm="0">
                                          <p:val>
                                            <p:strVal val="#ppt_y+.1"/>
                                          </p:val>
                                        </p:tav>
                                        <p:tav tm="100000">
                                          <p:val>
                                            <p:strVal val="#ppt_y"/>
                                          </p:val>
                                        </p:tav>
                                      </p:tavLst>
                                    </p:anim>
                                  </p:childTnLst>
                                </p:cTn>
                              </p:par>
                            </p:childTnLst>
                          </p:cTn>
                        </p:par>
                        <p:par>
                          <p:cTn id="61" fill="hold">
                            <p:stCondLst>
                              <p:cond delay="1500"/>
                            </p:stCondLst>
                            <p:childTnLst>
                              <p:par>
                                <p:cTn id="62" presetID="14" presetClass="entr" presetSubtype="10" fill="hold" grpId="0" nodeType="after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randombar(horizontal)">
                                      <p:cBhvr>
                                        <p:cTn id="64" dur="500"/>
                                        <p:tgtEl>
                                          <p:spTgt spid="36"/>
                                        </p:tgtEl>
                                      </p:cBhvr>
                                    </p:animEffect>
                                  </p:childTnLst>
                                </p:cTn>
                              </p:par>
                              <p:par>
                                <p:cTn id="65" presetID="6" presetClass="entr" presetSubtype="16"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circle(in)">
                                      <p:cBhvr>
                                        <p:cTn id="67" dur="2000"/>
                                        <p:tgtEl>
                                          <p:spTgt spid="41"/>
                                        </p:tgtEl>
                                      </p:cBhvr>
                                    </p:animEffect>
                                  </p:childTnLst>
                                </p:cTn>
                              </p:par>
                              <p:par>
                                <p:cTn id="68" presetID="6" presetClass="entr" presetSubtype="16" fill="hold" grpId="0" nodeType="with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circle(in)">
                                      <p:cBhvr>
                                        <p:cTn id="70" dur="2000"/>
                                        <p:tgtEl>
                                          <p:spTgt spid="42"/>
                                        </p:tgtEl>
                                      </p:cBhvr>
                                    </p:animEffect>
                                  </p:childTnLst>
                                </p:cTn>
                              </p:par>
                              <p:par>
                                <p:cTn id="71" presetID="6" presetClass="entr" presetSubtype="16" fill="hold" grpId="0" nodeType="withEffect">
                                  <p:stCondLst>
                                    <p:cond delay="0"/>
                                  </p:stCondLst>
                                  <p:childTnLst>
                                    <p:set>
                                      <p:cBhvr>
                                        <p:cTn id="72" dur="1" fill="hold">
                                          <p:stCondLst>
                                            <p:cond delay="0"/>
                                          </p:stCondLst>
                                        </p:cTn>
                                        <p:tgtEl>
                                          <p:spTgt spid="49"/>
                                        </p:tgtEl>
                                        <p:attrNameLst>
                                          <p:attrName>style.visibility</p:attrName>
                                        </p:attrNameLst>
                                      </p:cBhvr>
                                      <p:to>
                                        <p:strVal val="visible"/>
                                      </p:to>
                                    </p:set>
                                    <p:animEffect transition="in" filter="circle(in)">
                                      <p:cBhvr>
                                        <p:cTn id="73" dur="2000"/>
                                        <p:tgtEl>
                                          <p:spTgt spid="49"/>
                                        </p:tgtEl>
                                      </p:cBhvr>
                                    </p:animEffect>
                                  </p:childTnLst>
                                </p:cTn>
                              </p:par>
                              <p:par>
                                <p:cTn id="74" presetID="6" presetClass="entr" presetSubtype="16" fill="hold" grpId="0" nodeType="withEffect">
                                  <p:stCondLst>
                                    <p:cond delay="0"/>
                                  </p:stCondLst>
                                  <p:childTnLst>
                                    <p:set>
                                      <p:cBhvr>
                                        <p:cTn id="75" dur="1" fill="hold">
                                          <p:stCondLst>
                                            <p:cond delay="0"/>
                                          </p:stCondLst>
                                        </p:cTn>
                                        <p:tgtEl>
                                          <p:spTgt spid="50"/>
                                        </p:tgtEl>
                                        <p:attrNameLst>
                                          <p:attrName>style.visibility</p:attrName>
                                        </p:attrNameLst>
                                      </p:cBhvr>
                                      <p:to>
                                        <p:strVal val="visible"/>
                                      </p:to>
                                    </p:set>
                                    <p:animEffect transition="in" filter="circle(in)">
                                      <p:cBhvr>
                                        <p:cTn id="76" dur="2000"/>
                                        <p:tgtEl>
                                          <p:spTgt spid="50"/>
                                        </p:tgtEl>
                                      </p:cBhvr>
                                    </p:animEffect>
                                  </p:childTnLst>
                                </p:cTn>
                              </p:par>
                              <p:par>
                                <p:cTn id="77" presetID="6" presetClass="entr" presetSubtype="16" fill="hold" grpId="0" nodeType="withEffect">
                                  <p:stCondLst>
                                    <p:cond delay="0"/>
                                  </p:stCondLst>
                                  <p:childTnLst>
                                    <p:set>
                                      <p:cBhvr>
                                        <p:cTn id="78" dur="1" fill="hold">
                                          <p:stCondLst>
                                            <p:cond delay="0"/>
                                          </p:stCondLst>
                                        </p:cTn>
                                        <p:tgtEl>
                                          <p:spTgt spid="58"/>
                                        </p:tgtEl>
                                        <p:attrNameLst>
                                          <p:attrName>style.visibility</p:attrName>
                                        </p:attrNameLst>
                                      </p:cBhvr>
                                      <p:to>
                                        <p:strVal val="visible"/>
                                      </p:to>
                                    </p:set>
                                    <p:animEffect transition="in" filter="circle(in)">
                                      <p:cBhvr>
                                        <p:cTn id="79" dur="2000"/>
                                        <p:tgtEl>
                                          <p:spTgt spid="58"/>
                                        </p:tgtEl>
                                      </p:cBhvr>
                                    </p:animEffect>
                                  </p:childTnLst>
                                </p:cTn>
                              </p:par>
                              <p:par>
                                <p:cTn id="80" presetID="6" presetClass="entr" presetSubtype="16" fill="hold" grpId="0"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circle(in)">
                                      <p:cBhvr>
                                        <p:cTn id="82" dur="2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2" grpId="0"/>
      <p:bldP spid="56" grpId="0"/>
      <p:bldP spid="57" grpId="0"/>
      <p:bldP spid="58" grpId="0"/>
      <p:bldP spid="59" grpId="0"/>
      <p:bldP spid="6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4533" y="242730"/>
            <a:ext cx="3052482" cy="753035"/>
          </a:xfrm>
        </p:spPr>
        <p:txBody>
          <a:bodyPr/>
          <a:lstStyle/>
          <a:p>
            <a:r>
              <a:rPr lang="zh-CN" altLang="en-US" dirty="0" smtClean="0"/>
              <a:t>设计思路</a:t>
            </a:r>
            <a:endParaRPr lang="zh-CN" altLang="en-US" dirty="0"/>
          </a:p>
        </p:txBody>
      </p:sp>
      <p:sp>
        <p:nvSpPr>
          <p:cNvPr id="6" name="等腰三角形 5"/>
          <p:cNvSpPr/>
          <p:nvPr/>
        </p:nvSpPr>
        <p:spPr>
          <a:xfrm rot="5400000">
            <a:off x="77721" y="1747702"/>
            <a:ext cx="223931" cy="193044"/>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86209" y="1676054"/>
            <a:ext cx="2206053" cy="369332"/>
          </a:xfrm>
          <a:prstGeom prst="rect">
            <a:avLst/>
          </a:prstGeom>
        </p:spPr>
        <p:txBody>
          <a:bodyPr wrap="none">
            <a:spAutoFit/>
          </a:bodyPr>
          <a:lstStyle/>
          <a:p>
            <a:pPr algn="r"/>
            <a:r>
              <a:rPr lang="en-US" altLang="zh-CN" dirty="0" smtClean="0"/>
              <a:t>1.</a:t>
            </a:r>
            <a:r>
              <a:rPr lang="zh-CN" altLang="en-US" dirty="0" smtClean="0"/>
              <a:t>软件实现过程框图</a:t>
            </a:r>
            <a:endParaRPr lang="en-US" altLang="zh-CN" dirty="0"/>
          </a:p>
        </p:txBody>
      </p:sp>
      <p:sp>
        <p:nvSpPr>
          <p:cNvPr id="9" name="文本框 8"/>
          <p:cNvSpPr txBox="1"/>
          <p:nvPr/>
        </p:nvSpPr>
        <p:spPr>
          <a:xfrm>
            <a:off x="1531095" y="3660320"/>
            <a:ext cx="720069" cy="369332"/>
          </a:xfrm>
          <a:prstGeom prst="rect">
            <a:avLst/>
          </a:prstGeom>
          <a:noFill/>
        </p:spPr>
        <p:txBody>
          <a:bodyPr wrap="none" rtlCol="0">
            <a:spAutoFit/>
          </a:bodyPr>
          <a:lstStyle/>
          <a:p>
            <a:pPr algn="ctr"/>
            <a:r>
              <a:rPr lang="zh-CN" altLang="en-US" dirty="0" smtClean="0"/>
              <a:t>图</a:t>
            </a:r>
            <a:r>
              <a:rPr lang="en-US" altLang="zh-CN" dirty="0" smtClean="0"/>
              <a:t>1-1</a:t>
            </a:r>
            <a:endParaRPr lang="zh-CN" altLang="en-US" dirty="0"/>
          </a:p>
        </p:txBody>
      </p:sp>
      <p:sp>
        <p:nvSpPr>
          <p:cNvPr id="10" name="等腰三角形 9"/>
          <p:cNvSpPr/>
          <p:nvPr/>
        </p:nvSpPr>
        <p:spPr>
          <a:xfrm rot="5400000">
            <a:off x="5013804" y="2743225"/>
            <a:ext cx="223931" cy="193044"/>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177534" y="2655081"/>
            <a:ext cx="2667718" cy="369332"/>
          </a:xfrm>
          <a:prstGeom prst="rect">
            <a:avLst/>
          </a:prstGeom>
        </p:spPr>
        <p:txBody>
          <a:bodyPr wrap="none">
            <a:spAutoFit/>
          </a:bodyPr>
          <a:lstStyle/>
          <a:p>
            <a:r>
              <a:rPr lang="en-US" altLang="zh-CN" dirty="0" smtClean="0"/>
              <a:t>2.</a:t>
            </a:r>
            <a:r>
              <a:rPr lang="zh-CN" altLang="en-US" dirty="0" smtClean="0"/>
              <a:t>软件设计详细工作过程</a:t>
            </a:r>
            <a:endParaRPr lang="en-US" altLang="zh-CN" dirty="0"/>
          </a:p>
        </p:txBody>
      </p:sp>
      <p:pic>
        <p:nvPicPr>
          <p:cNvPr id="14" name="图片 13"/>
          <p:cNvPicPr>
            <a:picLocks noChangeAspect="1"/>
          </p:cNvPicPr>
          <p:nvPr/>
        </p:nvPicPr>
        <p:blipFill>
          <a:blip r:embed="rId2"/>
          <a:stretch>
            <a:fillRect/>
          </a:stretch>
        </p:blipFill>
        <p:spPr>
          <a:xfrm>
            <a:off x="600545" y="2218006"/>
            <a:ext cx="3444114" cy="1537761"/>
          </a:xfrm>
          <a:prstGeom prst="rect">
            <a:avLst/>
          </a:prstGeom>
        </p:spPr>
      </p:pic>
      <p:sp>
        <p:nvSpPr>
          <p:cNvPr id="15" name="等腰三角形 14"/>
          <p:cNvSpPr/>
          <p:nvPr/>
        </p:nvSpPr>
        <p:spPr>
          <a:xfrm rot="5400000">
            <a:off x="577270" y="4255313"/>
            <a:ext cx="223931" cy="193044"/>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821852" y="4167169"/>
            <a:ext cx="1787002" cy="369332"/>
          </a:xfrm>
          <a:prstGeom prst="rect">
            <a:avLst/>
          </a:prstGeom>
        </p:spPr>
        <p:txBody>
          <a:bodyPr wrap="square">
            <a:spAutoFit/>
          </a:bodyPr>
          <a:lstStyle/>
          <a:p>
            <a:r>
              <a:rPr lang="en-US" altLang="zh-CN" dirty="0" smtClean="0"/>
              <a:t>3.</a:t>
            </a:r>
            <a:r>
              <a:rPr lang="zh-CN" altLang="en-US" dirty="0" smtClean="0"/>
              <a:t>理想效果展望</a:t>
            </a:r>
            <a:endParaRPr lang="en-US" altLang="zh-CN" dirty="0"/>
          </a:p>
        </p:txBody>
      </p:sp>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514" y="4403553"/>
            <a:ext cx="5430050" cy="2282999"/>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0774" y="1408632"/>
            <a:ext cx="5991225" cy="5366958"/>
          </a:xfrm>
          <a:prstGeom prst="rect">
            <a:avLst/>
          </a:prstGeom>
        </p:spPr>
      </p:pic>
    </p:spTree>
    <p:extLst>
      <p:ext uri="{BB962C8B-B14F-4D97-AF65-F5344CB8AC3E}">
        <p14:creationId xmlns:p14="http://schemas.microsoft.com/office/powerpoint/2010/main" val="40067990"/>
      </p:ext>
    </p:extLst>
  </p:cSld>
  <p:clrMapOvr>
    <a:masterClrMapping/>
  </p:clrMapOvr>
  <mc:AlternateContent xmlns:mc="http://schemas.openxmlformats.org/markup-compatibility/2006">
    <mc:Choice xmlns:p14="http://schemas.microsoft.com/office/powerpoint/2010/main" Requires="p14">
      <p:transition spd="slow" p14:dur="4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down)">
                                      <p:cBhvr>
                                        <p:cTn id="15" dur="500"/>
                                        <p:tgtEl>
                                          <p:spTgt spid="9"/>
                                        </p:tgtEl>
                                      </p:cBhvr>
                                    </p:animEffect>
                                  </p:childTnLst>
                                </p:cTn>
                              </p:par>
                              <p:par>
                                <p:cTn id="16" presetID="22" presetClass="entr" presetSubtype="4"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down)">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1000" fill="hold"/>
                                        <p:tgtEl>
                                          <p:spTgt spid="10"/>
                                        </p:tgtEl>
                                        <p:attrNameLst>
                                          <p:attrName>ppt_w</p:attrName>
                                        </p:attrNameLst>
                                      </p:cBhvr>
                                      <p:tavLst>
                                        <p:tav tm="0">
                                          <p:val>
                                            <p:fltVal val="0"/>
                                          </p:val>
                                        </p:tav>
                                        <p:tav tm="100000">
                                          <p:val>
                                            <p:strVal val="#ppt_w"/>
                                          </p:val>
                                        </p:tav>
                                      </p:tavLst>
                                    </p:anim>
                                    <p:anim calcmode="lin" valueType="num">
                                      <p:cBhvr>
                                        <p:cTn id="24" dur="1000" fill="hold"/>
                                        <p:tgtEl>
                                          <p:spTgt spid="10"/>
                                        </p:tgtEl>
                                        <p:attrNameLst>
                                          <p:attrName>ppt_h</p:attrName>
                                        </p:attrNameLst>
                                      </p:cBhvr>
                                      <p:tavLst>
                                        <p:tav tm="0">
                                          <p:val>
                                            <p:fltVal val="0"/>
                                          </p:val>
                                        </p:tav>
                                        <p:tav tm="100000">
                                          <p:val>
                                            <p:strVal val="#ppt_h"/>
                                          </p:val>
                                        </p:tav>
                                      </p:tavLst>
                                    </p:anim>
                                    <p:anim calcmode="lin" valueType="num">
                                      <p:cBhvr>
                                        <p:cTn id="25" dur="1000" fill="hold"/>
                                        <p:tgtEl>
                                          <p:spTgt spid="10"/>
                                        </p:tgtEl>
                                        <p:attrNameLst>
                                          <p:attrName>style.rotation</p:attrName>
                                        </p:attrNameLst>
                                      </p:cBhvr>
                                      <p:tavLst>
                                        <p:tav tm="0">
                                          <p:val>
                                            <p:fltVal val="90"/>
                                          </p:val>
                                        </p:tav>
                                        <p:tav tm="100000">
                                          <p:val>
                                            <p:fltVal val="0"/>
                                          </p:val>
                                        </p:tav>
                                      </p:tavLst>
                                    </p:anim>
                                    <p:animEffect transition="in" filter="fade">
                                      <p:cBhvr>
                                        <p:cTn id="26" dur="1000"/>
                                        <p:tgtEl>
                                          <p:spTgt spid="10"/>
                                        </p:tgtEl>
                                      </p:cBhvr>
                                    </p:animEffect>
                                  </p:childTnLst>
                                </p:cTn>
                              </p:par>
                              <p:par>
                                <p:cTn id="27" presetID="3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p:cTn id="29" dur="1000" fill="hold"/>
                                        <p:tgtEl>
                                          <p:spTgt spid="11"/>
                                        </p:tgtEl>
                                        <p:attrNameLst>
                                          <p:attrName>ppt_w</p:attrName>
                                        </p:attrNameLst>
                                      </p:cBhvr>
                                      <p:tavLst>
                                        <p:tav tm="0">
                                          <p:val>
                                            <p:fltVal val="0"/>
                                          </p:val>
                                        </p:tav>
                                        <p:tav tm="100000">
                                          <p:val>
                                            <p:strVal val="#ppt_w"/>
                                          </p:val>
                                        </p:tav>
                                      </p:tavLst>
                                    </p:anim>
                                    <p:anim calcmode="lin" valueType="num">
                                      <p:cBhvr>
                                        <p:cTn id="30" dur="1000" fill="hold"/>
                                        <p:tgtEl>
                                          <p:spTgt spid="11"/>
                                        </p:tgtEl>
                                        <p:attrNameLst>
                                          <p:attrName>ppt_h</p:attrName>
                                        </p:attrNameLst>
                                      </p:cBhvr>
                                      <p:tavLst>
                                        <p:tav tm="0">
                                          <p:val>
                                            <p:fltVal val="0"/>
                                          </p:val>
                                        </p:tav>
                                        <p:tav tm="100000">
                                          <p:val>
                                            <p:strVal val="#ppt_h"/>
                                          </p:val>
                                        </p:tav>
                                      </p:tavLst>
                                    </p:anim>
                                    <p:anim calcmode="lin" valueType="num">
                                      <p:cBhvr>
                                        <p:cTn id="31" dur="1000" fill="hold"/>
                                        <p:tgtEl>
                                          <p:spTgt spid="11"/>
                                        </p:tgtEl>
                                        <p:attrNameLst>
                                          <p:attrName>style.rotation</p:attrName>
                                        </p:attrNameLst>
                                      </p:cBhvr>
                                      <p:tavLst>
                                        <p:tav tm="0">
                                          <p:val>
                                            <p:fltVal val="90"/>
                                          </p:val>
                                        </p:tav>
                                        <p:tav tm="100000">
                                          <p:val>
                                            <p:fltVal val="0"/>
                                          </p:val>
                                        </p:tav>
                                      </p:tavLst>
                                    </p:anim>
                                    <p:animEffect transition="in" filter="fade">
                                      <p:cBhvr>
                                        <p:cTn id="32" dur="1000"/>
                                        <p:tgtEl>
                                          <p:spTgt spid="11"/>
                                        </p:tgtEl>
                                      </p:cBhvr>
                                    </p:animEffect>
                                  </p:childTnLst>
                                </p:cTn>
                              </p:par>
                              <p:par>
                                <p:cTn id="33" presetID="21" presetClass="entr" presetSubtype="1"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heel(1)">
                                      <p:cBhvr>
                                        <p:cTn id="35" dur="20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1000"/>
                                        <p:tgtEl>
                                          <p:spTgt spid="15"/>
                                        </p:tgtEl>
                                      </p:cBhvr>
                                    </p:animEffect>
                                    <p:anim calcmode="lin" valueType="num">
                                      <p:cBhvr>
                                        <p:cTn id="41" dur="1000" fill="hold"/>
                                        <p:tgtEl>
                                          <p:spTgt spid="15"/>
                                        </p:tgtEl>
                                        <p:attrNameLst>
                                          <p:attrName>ppt_x</p:attrName>
                                        </p:attrNameLst>
                                      </p:cBhvr>
                                      <p:tavLst>
                                        <p:tav tm="0">
                                          <p:val>
                                            <p:strVal val="#ppt_x"/>
                                          </p:val>
                                        </p:tav>
                                        <p:tav tm="100000">
                                          <p:val>
                                            <p:strVal val="#ppt_x"/>
                                          </p:val>
                                        </p:tav>
                                      </p:tavLst>
                                    </p:anim>
                                    <p:anim calcmode="lin" valueType="num">
                                      <p:cBhvr>
                                        <p:cTn id="42" dur="1000" fill="hold"/>
                                        <p:tgtEl>
                                          <p:spTgt spid="15"/>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1000"/>
                                        <p:tgtEl>
                                          <p:spTgt spid="16"/>
                                        </p:tgtEl>
                                      </p:cBhvr>
                                    </p:animEffect>
                                    <p:anim calcmode="lin" valueType="num">
                                      <p:cBhvr>
                                        <p:cTn id="46" dur="1000" fill="hold"/>
                                        <p:tgtEl>
                                          <p:spTgt spid="16"/>
                                        </p:tgtEl>
                                        <p:attrNameLst>
                                          <p:attrName>ppt_x</p:attrName>
                                        </p:attrNameLst>
                                      </p:cBhvr>
                                      <p:tavLst>
                                        <p:tav tm="0">
                                          <p:val>
                                            <p:strVal val="#ppt_x"/>
                                          </p:val>
                                        </p:tav>
                                        <p:tav tm="100000">
                                          <p:val>
                                            <p:strVal val="#ppt_x"/>
                                          </p:val>
                                        </p:tav>
                                      </p:tavLst>
                                    </p:anim>
                                    <p:anim calcmode="lin" valueType="num">
                                      <p:cBhvr>
                                        <p:cTn id="47" dur="1000" fill="hold"/>
                                        <p:tgtEl>
                                          <p:spTgt spid="16"/>
                                        </p:tgtEl>
                                        <p:attrNameLst>
                                          <p:attrName>ppt_y</p:attrName>
                                        </p:attrNameLst>
                                      </p:cBhvr>
                                      <p:tavLst>
                                        <p:tav tm="0">
                                          <p:val>
                                            <p:strVal val="#ppt_y+.1"/>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17"/>
                                        </p:tgtEl>
                                        <p:attrNameLst>
                                          <p:attrName>style.visibility</p:attrName>
                                        </p:attrNameLst>
                                      </p:cBhvr>
                                      <p:to>
                                        <p:strVal val="visible"/>
                                      </p:to>
                                    </p:set>
                                    <p:anim calcmode="lin" valueType="num">
                                      <p:cBhvr additive="base">
                                        <p:cTn id="50" dur="500" fill="hold"/>
                                        <p:tgtEl>
                                          <p:spTgt spid="17"/>
                                        </p:tgtEl>
                                        <p:attrNameLst>
                                          <p:attrName>ppt_x</p:attrName>
                                        </p:attrNameLst>
                                      </p:cBhvr>
                                      <p:tavLst>
                                        <p:tav tm="0">
                                          <p:val>
                                            <p:strVal val="#ppt_x"/>
                                          </p:val>
                                        </p:tav>
                                        <p:tav tm="100000">
                                          <p:val>
                                            <p:strVal val="#ppt_x"/>
                                          </p:val>
                                        </p:tav>
                                      </p:tavLst>
                                    </p:anim>
                                    <p:anim calcmode="lin" valueType="num">
                                      <p:cBhvr additive="base">
                                        <p:cTn id="51"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P spid="10" grpId="0" animBg="1"/>
      <p:bldP spid="11" grpId="0"/>
      <p:bldP spid="15" grpId="0" animBg="1"/>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动作按钮: 影片 4">
            <a:hlinkClick r:id="rId2" action="ppaction://hlinkfile" highlightClick="1"/>
          </p:cNvPr>
          <p:cNvSpPr/>
          <p:nvPr/>
        </p:nvSpPr>
        <p:spPr>
          <a:xfrm>
            <a:off x="1005068" y="2480067"/>
            <a:ext cx="866775" cy="654685"/>
          </a:xfrm>
          <a:prstGeom prst="actionButtonMovie">
            <a:avLst/>
          </a:prstGeom>
          <a:solidFill>
            <a:srgbClr val="60D7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动作按钮: 影片 5">
            <a:hlinkClick r:id="rId3" action="ppaction://hlinkfile" highlightClick="1"/>
          </p:cNvPr>
          <p:cNvSpPr/>
          <p:nvPr/>
        </p:nvSpPr>
        <p:spPr>
          <a:xfrm>
            <a:off x="1005067" y="3532579"/>
            <a:ext cx="866775" cy="654685"/>
          </a:xfrm>
          <a:prstGeom prst="actionButtonMovie">
            <a:avLst/>
          </a:prstGeom>
          <a:solidFill>
            <a:srgbClr val="60D7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动作按钮: 影片 6">
            <a:hlinkClick r:id="rId2" action="ppaction://hlinkfile" highlightClick="1"/>
          </p:cNvPr>
          <p:cNvSpPr/>
          <p:nvPr/>
        </p:nvSpPr>
        <p:spPr>
          <a:xfrm>
            <a:off x="1005067" y="4556993"/>
            <a:ext cx="866775" cy="654685"/>
          </a:xfrm>
          <a:prstGeom prst="actionButtonMovie">
            <a:avLst/>
          </a:prstGeom>
          <a:solidFill>
            <a:srgbClr val="60D7E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5400000">
            <a:off x="2099922" y="2765703"/>
            <a:ext cx="223931" cy="193044"/>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5400000">
            <a:off x="2099924" y="3798055"/>
            <a:ext cx="223931" cy="193044"/>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5400000">
            <a:off x="2099921" y="4787813"/>
            <a:ext cx="223931" cy="193044"/>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731986" y="296581"/>
            <a:ext cx="4801314" cy="590931"/>
          </a:xfrm>
          <a:prstGeom prst="rect">
            <a:avLst/>
          </a:prstGeom>
          <a:noFill/>
        </p:spPr>
        <p:txBody>
          <a:bodyPr wrap="none" rtlCol="0">
            <a:spAutoFit/>
          </a:bodyPr>
          <a:lstStyle/>
          <a:p>
            <a:pPr>
              <a:lnSpc>
                <a:spcPct val="90000"/>
              </a:lnSpc>
              <a:spcBef>
                <a:spcPts val="1000"/>
              </a:spcBef>
            </a:pPr>
            <a:r>
              <a:rPr lang="zh-CN" altLang="en-US" sz="3600" dirty="0" smtClean="0"/>
              <a:t>实现效果展示（演示）</a:t>
            </a:r>
            <a:endParaRPr lang="zh-CN" altLang="en-US" sz="3600" dirty="0"/>
          </a:p>
        </p:txBody>
      </p:sp>
      <p:pic>
        <p:nvPicPr>
          <p:cNvPr id="14" name="Picture 3" descr="wenhuayongpinyi2_0016"/>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0374311" y="76200"/>
            <a:ext cx="1493838" cy="1028700"/>
          </a:xfrm>
          <a:prstGeom prst="rect">
            <a:avLst/>
          </a:prstGeom>
          <a:noFill/>
        </p:spPr>
      </p:pic>
      <p:sp>
        <p:nvSpPr>
          <p:cNvPr id="16" name="文本框 15"/>
          <p:cNvSpPr txBox="1"/>
          <p:nvPr/>
        </p:nvSpPr>
        <p:spPr>
          <a:xfrm>
            <a:off x="2863158" y="2714455"/>
            <a:ext cx="4230645" cy="369332"/>
          </a:xfrm>
          <a:prstGeom prst="rect">
            <a:avLst/>
          </a:prstGeom>
          <a:noFill/>
        </p:spPr>
        <p:txBody>
          <a:bodyPr wrap="none" rtlCol="0">
            <a:spAutoFit/>
          </a:bodyPr>
          <a:lstStyle/>
          <a:p>
            <a:r>
              <a:rPr lang="zh-CN" altLang="en-US" dirty="0" smtClean="0"/>
              <a:t>数字仪表读数过程演示识别</a:t>
            </a:r>
            <a:r>
              <a:rPr lang="en-US" altLang="zh-CN" dirty="0" smtClean="0"/>
              <a:t>-----</a:t>
            </a:r>
            <a:r>
              <a:rPr lang="zh-CN" altLang="en-US" dirty="0" smtClean="0"/>
              <a:t>本地图像</a:t>
            </a:r>
            <a:endParaRPr lang="zh-CN" altLang="en-US" dirty="0"/>
          </a:p>
        </p:txBody>
      </p:sp>
      <p:sp>
        <p:nvSpPr>
          <p:cNvPr id="17" name="文本框 16"/>
          <p:cNvSpPr txBox="1"/>
          <p:nvPr/>
        </p:nvSpPr>
        <p:spPr>
          <a:xfrm>
            <a:off x="2863158" y="3707062"/>
            <a:ext cx="5602816" cy="369332"/>
          </a:xfrm>
          <a:prstGeom prst="rect">
            <a:avLst/>
          </a:prstGeom>
          <a:noFill/>
        </p:spPr>
        <p:txBody>
          <a:bodyPr wrap="none" rtlCol="0">
            <a:spAutoFit/>
          </a:bodyPr>
          <a:lstStyle/>
          <a:p>
            <a:r>
              <a:rPr lang="zh-CN" altLang="en-US" dirty="0" smtClean="0"/>
              <a:t>数字仪表读数自动识别</a:t>
            </a:r>
            <a:r>
              <a:rPr lang="en-US" altLang="zh-CN" dirty="0" smtClean="0"/>
              <a:t>------USB</a:t>
            </a:r>
            <a:r>
              <a:rPr lang="zh-CN" altLang="en-US" dirty="0" smtClean="0"/>
              <a:t>模拟仪表图像采集方式</a:t>
            </a:r>
            <a:endParaRPr lang="zh-CN" altLang="en-US" dirty="0"/>
          </a:p>
        </p:txBody>
      </p:sp>
      <p:sp>
        <p:nvSpPr>
          <p:cNvPr id="18" name="文本框 17"/>
          <p:cNvSpPr txBox="1"/>
          <p:nvPr/>
        </p:nvSpPr>
        <p:spPr>
          <a:xfrm>
            <a:off x="2863158" y="4699669"/>
            <a:ext cx="5686172" cy="369332"/>
          </a:xfrm>
          <a:prstGeom prst="rect">
            <a:avLst/>
          </a:prstGeom>
          <a:noFill/>
        </p:spPr>
        <p:txBody>
          <a:bodyPr wrap="none" rtlCol="0">
            <a:spAutoFit/>
          </a:bodyPr>
          <a:lstStyle/>
          <a:p>
            <a:r>
              <a:rPr lang="zh-CN" altLang="en-US" dirty="0" smtClean="0"/>
              <a:t>数字仪表读数自动识别</a:t>
            </a:r>
            <a:r>
              <a:rPr lang="en-US" altLang="zh-CN" dirty="0" smtClean="0"/>
              <a:t>------</a:t>
            </a:r>
            <a:r>
              <a:rPr lang="zh-CN" altLang="en-US" dirty="0" smtClean="0"/>
              <a:t>模拟仪表网络图像采集方式</a:t>
            </a:r>
            <a:endParaRPr lang="zh-CN" altLang="en-US" dirty="0"/>
          </a:p>
        </p:txBody>
      </p:sp>
    </p:spTree>
    <p:extLst>
      <p:ext uri="{BB962C8B-B14F-4D97-AF65-F5344CB8AC3E}">
        <p14:creationId xmlns:p14="http://schemas.microsoft.com/office/powerpoint/2010/main" val="3097572010"/>
      </p:ext>
    </p:extLst>
  </p:cSld>
  <p:clrMapOvr>
    <a:masterClrMapping/>
  </p:clrMapOvr>
  <mc:AlternateContent xmlns:mc="http://schemas.openxmlformats.org/markup-compatibility/2006">
    <mc:Choice xmlns:p14="http://schemas.microsoft.com/office/powerpoint/2010/main" Requires="p14">
      <p:transition spd="slow" p14:dur="10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p:nvPr/>
        </p:nvPicPr>
        <p:blipFill>
          <a:blip r:embed="rId2">
            <a:extLst>
              <a:ext uri="{28A0092B-C50C-407E-A947-70E740481C1C}">
                <a14:useLocalDpi xmlns:a14="http://schemas.microsoft.com/office/drawing/2010/main" val="0"/>
              </a:ext>
            </a:extLst>
          </a:blip>
          <a:stretch>
            <a:fillRect/>
          </a:stretch>
        </p:blipFill>
        <p:spPr bwMode="auto">
          <a:xfrm>
            <a:off x="47018" y="1499188"/>
            <a:ext cx="2318385" cy="1476375"/>
          </a:xfrm>
          <a:prstGeom prst="rect">
            <a:avLst/>
          </a:prstGeom>
          <a:ln>
            <a:noFill/>
          </a:ln>
          <a:extLst>
            <a:ext uri="{53640926-AAD7-44D8-BBD7-CCE9431645EC}">
              <a14:shadowObscured xmlns:a14="http://schemas.microsoft.com/office/drawing/2010/main"/>
            </a:ext>
          </a:extLst>
        </p:spPr>
      </p:pic>
      <p:pic>
        <p:nvPicPr>
          <p:cNvPr id="4" name="Picture 3" descr="wenhuayongpinyi2_0016"/>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0374311" y="76200"/>
            <a:ext cx="1493838" cy="1028700"/>
          </a:xfrm>
          <a:prstGeom prst="rect">
            <a:avLst/>
          </a:prstGeom>
          <a:noFill/>
        </p:spPr>
      </p:pic>
      <p:sp>
        <p:nvSpPr>
          <p:cNvPr id="7" name="文本框 6"/>
          <p:cNvSpPr txBox="1"/>
          <p:nvPr/>
        </p:nvSpPr>
        <p:spPr>
          <a:xfrm>
            <a:off x="3458936" y="280831"/>
            <a:ext cx="5262980" cy="646331"/>
          </a:xfrm>
          <a:prstGeom prst="rect">
            <a:avLst/>
          </a:prstGeom>
          <a:noFill/>
        </p:spPr>
        <p:txBody>
          <a:bodyPr wrap="none" rtlCol="0">
            <a:spAutoFit/>
          </a:bodyPr>
          <a:lstStyle/>
          <a:p>
            <a:pPr algn="ctr"/>
            <a:r>
              <a:rPr lang="zh-CN" altLang="en-US" sz="3600" dirty="0"/>
              <a:t>数字表头</a:t>
            </a:r>
            <a:r>
              <a:rPr lang="zh-CN" altLang="en-US" sz="3600" dirty="0" smtClean="0"/>
              <a:t>模拟与图像采集</a:t>
            </a:r>
            <a:endParaRPr lang="zh-CN" altLang="en-US" sz="3600" dirty="0"/>
          </a:p>
        </p:txBody>
      </p:sp>
      <p:sp>
        <p:nvSpPr>
          <p:cNvPr id="8" name="任意多边形 7"/>
          <p:cNvSpPr/>
          <p:nvPr/>
        </p:nvSpPr>
        <p:spPr>
          <a:xfrm>
            <a:off x="2667000" y="190500"/>
            <a:ext cx="791936" cy="713572"/>
          </a:xfrm>
          <a:custGeom>
            <a:avLst/>
            <a:gdLst>
              <a:gd name="connsiteX0" fmla="*/ 0 w 1019175"/>
              <a:gd name="connsiteY0" fmla="*/ 0 h 1114425"/>
              <a:gd name="connsiteX1" fmla="*/ 9525 w 1019175"/>
              <a:gd name="connsiteY1" fmla="*/ 1114425 h 1114425"/>
              <a:gd name="connsiteX2" fmla="*/ 1019175 w 1019175"/>
              <a:gd name="connsiteY2" fmla="*/ 533400 h 1114425"/>
              <a:gd name="connsiteX3" fmla="*/ 0 w 1019175"/>
              <a:gd name="connsiteY3" fmla="*/ 0 h 1114425"/>
            </a:gdLst>
            <a:ahLst/>
            <a:cxnLst>
              <a:cxn ang="0">
                <a:pos x="connsiteX0" y="connsiteY0"/>
              </a:cxn>
              <a:cxn ang="0">
                <a:pos x="connsiteX1" y="connsiteY1"/>
              </a:cxn>
              <a:cxn ang="0">
                <a:pos x="connsiteX2" y="connsiteY2"/>
              </a:cxn>
              <a:cxn ang="0">
                <a:pos x="connsiteX3" y="connsiteY3"/>
              </a:cxn>
            </a:cxnLst>
            <a:rect l="l" t="t" r="r" b="b"/>
            <a:pathLst>
              <a:path w="1019175" h="1114425">
                <a:moveTo>
                  <a:pt x="0" y="0"/>
                </a:moveTo>
                <a:lnTo>
                  <a:pt x="9525" y="1114425"/>
                </a:lnTo>
                <a:lnTo>
                  <a:pt x="1019175" y="533400"/>
                </a:lnTo>
                <a:lnTo>
                  <a:pt x="0" y="0"/>
                </a:lnTo>
                <a:close/>
              </a:path>
            </a:pathLst>
          </a:custGeom>
          <a:solidFill>
            <a:schemeClr val="accent5">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2667000" y="195225"/>
            <a:ext cx="444500" cy="646331"/>
          </a:xfrm>
          <a:prstGeom prst="rect">
            <a:avLst/>
          </a:prstGeom>
          <a:noFill/>
        </p:spPr>
        <p:txBody>
          <a:bodyPr wrap="square" lIns="91440" tIns="45720" rIns="91440" bIns="45720">
            <a:spAutoFit/>
          </a:bodyPr>
          <a:lstStyle/>
          <a:p>
            <a:pPr algn="ctr"/>
            <a:r>
              <a:rPr lang="en-US" altLang="zh-CN" sz="36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2</a:t>
            </a:r>
            <a:endParaRPr lang="zh-CN" altLang="en-US" sz="36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3410" y="1497171"/>
            <a:ext cx="5228590" cy="2096042"/>
          </a:xfrm>
          <a:prstGeom prst="rect">
            <a:avLst/>
          </a:prstGeom>
        </p:spPr>
      </p:pic>
      <p:pic>
        <p:nvPicPr>
          <p:cNvPr id="12" name="图片 11"/>
          <p:cNvPicPr/>
          <p:nvPr/>
        </p:nvPicPr>
        <p:blipFill rotWithShape="1">
          <a:blip r:embed="rId5"/>
          <a:srcRect l="963" t="1264" r="1219"/>
          <a:stretch/>
        </p:blipFill>
        <p:spPr bwMode="auto">
          <a:xfrm>
            <a:off x="65115" y="1499188"/>
            <a:ext cx="2281238" cy="1488582"/>
          </a:xfrm>
          <a:prstGeom prst="rect">
            <a:avLst/>
          </a:prstGeom>
          <a:ln>
            <a:noFill/>
          </a:ln>
          <a:extLst>
            <a:ext uri="{53640926-AAD7-44D8-BBD7-CCE9431645EC}">
              <a14:shadowObscured xmlns:a14="http://schemas.microsoft.com/office/drawing/2010/main"/>
            </a:ext>
          </a:extLst>
        </p:spPr>
      </p:pic>
      <p:pic>
        <p:nvPicPr>
          <p:cNvPr id="13" name="图片 12"/>
          <p:cNvPicPr/>
          <p:nvPr/>
        </p:nvPicPr>
        <p:blipFill rotWithShape="1">
          <a:blip r:embed="rId6"/>
          <a:srcRect l="6425" t="11846" r="2269" b="628"/>
          <a:stretch/>
        </p:blipFill>
        <p:spPr bwMode="auto">
          <a:xfrm>
            <a:off x="4144151" y="1645011"/>
            <a:ext cx="1946275" cy="1311910"/>
          </a:xfrm>
          <a:prstGeom prst="rect">
            <a:avLst/>
          </a:prstGeom>
          <a:ln>
            <a:noFill/>
          </a:ln>
          <a:extLst>
            <a:ext uri="{53640926-AAD7-44D8-BBD7-CCE9431645EC}">
              <a14:shadowObscured xmlns:a14="http://schemas.microsoft.com/office/drawing/2010/main"/>
            </a:ext>
          </a:extLst>
        </p:spPr>
      </p:pic>
      <p:sp>
        <p:nvSpPr>
          <p:cNvPr id="15" name="Rectangle 2"/>
          <p:cNvSpPr>
            <a:spLocks noChangeArrowheads="1"/>
          </p:cNvSpPr>
          <p:nvPr/>
        </p:nvSpPr>
        <p:spPr bwMode="auto">
          <a:xfrm>
            <a:off x="5218338" y="185962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cxnSp>
        <p:nvCxnSpPr>
          <p:cNvPr id="23" name="肘形连接符 22"/>
          <p:cNvCxnSpPr/>
          <p:nvPr/>
        </p:nvCxnSpPr>
        <p:spPr>
          <a:xfrm rot="10800000" flipV="1">
            <a:off x="2192504" y="2368850"/>
            <a:ext cx="2233859" cy="419434"/>
          </a:xfrm>
          <a:prstGeom prst="bent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7" name="肘形连接符 26"/>
          <p:cNvCxnSpPr/>
          <p:nvPr/>
        </p:nvCxnSpPr>
        <p:spPr>
          <a:xfrm flipV="1">
            <a:off x="2192501" y="2085190"/>
            <a:ext cx="1917974" cy="485185"/>
          </a:xfrm>
          <a:prstGeom prst="bentConnector3">
            <a:avLst>
              <a:gd name="adj1" fmla="val 50000"/>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33" name="图片 32"/>
          <p:cNvPicPr>
            <a:picLocks noChangeAspect="1"/>
          </p:cNvPicPr>
          <p:nvPr/>
        </p:nvPicPr>
        <p:blipFill>
          <a:blip r:embed="rId7"/>
          <a:stretch>
            <a:fillRect/>
          </a:stretch>
        </p:blipFill>
        <p:spPr>
          <a:xfrm>
            <a:off x="8759315" y="1571109"/>
            <a:ext cx="1125106" cy="2569219"/>
          </a:xfrm>
          <a:prstGeom prst="rect">
            <a:avLst/>
          </a:prstGeom>
        </p:spPr>
      </p:pic>
      <p:sp>
        <p:nvSpPr>
          <p:cNvPr id="34" name="文本框 33"/>
          <p:cNvSpPr txBox="1"/>
          <p:nvPr/>
        </p:nvSpPr>
        <p:spPr>
          <a:xfrm>
            <a:off x="1527338" y="3276837"/>
            <a:ext cx="3177473" cy="369332"/>
          </a:xfrm>
          <a:prstGeom prst="rect">
            <a:avLst/>
          </a:prstGeom>
          <a:noFill/>
        </p:spPr>
        <p:txBody>
          <a:bodyPr wrap="none" rtlCol="0">
            <a:spAutoFit/>
          </a:bodyPr>
          <a:lstStyle/>
          <a:p>
            <a:r>
              <a:rPr lang="zh-CN" altLang="en-US" dirty="0" smtClean="0"/>
              <a:t>图</a:t>
            </a:r>
            <a:r>
              <a:rPr lang="en-US" altLang="zh-CN" dirty="0" smtClean="0"/>
              <a:t>1  </a:t>
            </a:r>
            <a:r>
              <a:rPr lang="zh-CN" altLang="en-US" dirty="0" smtClean="0"/>
              <a:t>数字仪表的表头数显模拟</a:t>
            </a:r>
            <a:endParaRPr lang="zh-CN" altLang="en-US" dirty="0"/>
          </a:p>
        </p:txBody>
      </p:sp>
      <p:sp>
        <p:nvSpPr>
          <p:cNvPr id="35" name="文本框 34"/>
          <p:cNvSpPr txBox="1"/>
          <p:nvPr/>
        </p:nvSpPr>
        <p:spPr>
          <a:xfrm>
            <a:off x="8227489" y="3770996"/>
            <a:ext cx="2893741" cy="369332"/>
          </a:xfrm>
          <a:prstGeom prst="rect">
            <a:avLst/>
          </a:prstGeom>
          <a:noFill/>
        </p:spPr>
        <p:txBody>
          <a:bodyPr wrap="none" rtlCol="0">
            <a:spAutoFit/>
          </a:bodyPr>
          <a:lstStyle/>
          <a:p>
            <a:r>
              <a:rPr lang="zh-CN" altLang="en-US" dirty="0" smtClean="0"/>
              <a:t>图</a:t>
            </a:r>
            <a:r>
              <a:rPr lang="en-US" altLang="zh-CN" dirty="0" smtClean="0"/>
              <a:t>2 </a:t>
            </a:r>
            <a:r>
              <a:rPr lang="zh-CN" altLang="en-US" dirty="0" smtClean="0"/>
              <a:t>数字图像的捕获示意图</a:t>
            </a:r>
            <a:endParaRPr lang="zh-CN" altLang="en-US" dirty="0"/>
          </a:p>
        </p:txBody>
      </p:sp>
      <p:sp>
        <p:nvSpPr>
          <p:cNvPr id="36" name="文本框 35"/>
          <p:cNvSpPr txBox="1"/>
          <p:nvPr/>
        </p:nvSpPr>
        <p:spPr>
          <a:xfrm>
            <a:off x="7759581" y="4314164"/>
            <a:ext cx="3124573" cy="369332"/>
          </a:xfrm>
          <a:prstGeom prst="rect">
            <a:avLst/>
          </a:prstGeom>
          <a:noFill/>
        </p:spPr>
        <p:txBody>
          <a:bodyPr wrap="none" rtlCol="0">
            <a:spAutoFit/>
          </a:bodyPr>
          <a:lstStyle/>
          <a:p>
            <a:r>
              <a:rPr lang="zh-CN" altLang="en-US" dirty="0" smtClean="0"/>
              <a:t>图</a:t>
            </a:r>
            <a:r>
              <a:rPr lang="en-US" altLang="zh-CN" dirty="0" smtClean="0"/>
              <a:t>3 </a:t>
            </a:r>
            <a:r>
              <a:rPr lang="zh-CN" altLang="en-US" dirty="0" smtClean="0"/>
              <a:t>模拟表头实现的程序框图</a:t>
            </a:r>
            <a:endParaRPr lang="zh-CN" altLang="en-US" dirty="0"/>
          </a:p>
        </p:txBody>
      </p:sp>
      <p:sp>
        <p:nvSpPr>
          <p:cNvPr id="37" name="文本框 36"/>
          <p:cNvSpPr txBox="1"/>
          <p:nvPr/>
        </p:nvSpPr>
        <p:spPr>
          <a:xfrm>
            <a:off x="6560434" y="4387560"/>
            <a:ext cx="5113900" cy="1569660"/>
          </a:xfrm>
          <a:prstGeom prst="rect">
            <a:avLst/>
          </a:prstGeom>
          <a:noFill/>
        </p:spPr>
        <p:txBody>
          <a:bodyPr wrap="none" rtlCol="0">
            <a:spAutoFit/>
          </a:bodyPr>
          <a:lstStyle/>
          <a:p>
            <a:r>
              <a:rPr lang="zh-CN" altLang="en-US" sz="2400" dirty="0" smtClean="0"/>
              <a:t>         在本设计中，数字仪表图像的获</a:t>
            </a:r>
            <a:endParaRPr lang="en-US" altLang="zh-CN" sz="2400" dirty="0" smtClean="0"/>
          </a:p>
          <a:p>
            <a:r>
              <a:rPr lang="zh-CN" altLang="en-US" sz="2400" dirty="0" smtClean="0"/>
              <a:t>取渠道有三种，第一种是本地图片的</a:t>
            </a:r>
            <a:endParaRPr lang="en-US" altLang="zh-CN" sz="2400" dirty="0" smtClean="0"/>
          </a:p>
          <a:p>
            <a:r>
              <a:rPr lang="zh-CN" altLang="en-US" sz="2400" dirty="0" smtClean="0"/>
              <a:t>加载，第二种是</a:t>
            </a:r>
            <a:r>
              <a:rPr lang="en-US" altLang="zh-CN" sz="2400" dirty="0" smtClean="0"/>
              <a:t>USB</a:t>
            </a:r>
            <a:r>
              <a:rPr lang="zh-CN" altLang="en-US" sz="2400" dirty="0" smtClean="0"/>
              <a:t>摄像头图像的采</a:t>
            </a:r>
            <a:endParaRPr lang="en-US" altLang="zh-CN" sz="2400" dirty="0" smtClean="0"/>
          </a:p>
          <a:p>
            <a:r>
              <a:rPr lang="zh-CN" altLang="en-US" sz="2400" dirty="0" smtClean="0"/>
              <a:t>集。第三种是网络图像的采集。</a:t>
            </a:r>
            <a:endParaRPr lang="zh-CN" altLang="en-US" sz="2400" dirty="0"/>
          </a:p>
        </p:txBody>
      </p:sp>
      <p:sp>
        <p:nvSpPr>
          <p:cNvPr id="38" name="文本框 37"/>
          <p:cNvSpPr txBox="1"/>
          <p:nvPr/>
        </p:nvSpPr>
        <p:spPr>
          <a:xfrm>
            <a:off x="311279" y="4498830"/>
            <a:ext cx="6005170" cy="1200329"/>
          </a:xfrm>
          <a:prstGeom prst="rect">
            <a:avLst/>
          </a:prstGeom>
          <a:noFill/>
        </p:spPr>
        <p:txBody>
          <a:bodyPr wrap="none" rtlCol="0">
            <a:spAutoFit/>
          </a:bodyPr>
          <a:lstStyle/>
          <a:p>
            <a:r>
              <a:rPr lang="zh-CN" altLang="en-US" sz="2400" dirty="0" smtClean="0"/>
              <a:t>         本</a:t>
            </a:r>
            <a:r>
              <a:rPr lang="zh-CN" altLang="en-US" sz="2400" dirty="0"/>
              <a:t>实验</a:t>
            </a:r>
            <a:r>
              <a:rPr lang="zh-CN" altLang="en-US" sz="2400" dirty="0" smtClean="0"/>
              <a:t>中，模拟表头是利用</a:t>
            </a:r>
            <a:r>
              <a:rPr lang="en-US" altLang="zh-CN" sz="2400" dirty="0" smtClean="0"/>
              <a:t>51</a:t>
            </a:r>
            <a:r>
              <a:rPr lang="zh-CN" altLang="en-US" sz="2400" dirty="0" smtClean="0"/>
              <a:t>单片机的</a:t>
            </a:r>
            <a:endParaRPr lang="en-US" altLang="zh-CN" sz="2400" dirty="0" smtClean="0"/>
          </a:p>
          <a:p>
            <a:r>
              <a:rPr lang="zh-CN" altLang="en-US" sz="2400" dirty="0" smtClean="0"/>
              <a:t>普通</a:t>
            </a:r>
            <a:r>
              <a:rPr lang="en-US" altLang="zh-CN" sz="2400" dirty="0" smtClean="0"/>
              <a:t>IO</a:t>
            </a:r>
            <a:r>
              <a:rPr lang="zh-CN" altLang="en-US" sz="2400" dirty="0" smtClean="0"/>
              <a:t>口，模拟表头数显的控制时序，对数</a:t>
            </a:r>
            <a:endParaRPr lang="en-US" altLang="zh-CN" sz="2400" dirty="0" smtClean="0"/>
          </a:p>
          <a:p>
            <a:r>
              <a:rPr lang="zh-CN" altLang="en-US" sz="2400" dirty="0" smtClean="0"/>
              <a:t>显表头实现数显的控制。</a:t>
            </a:r>
            <a:endParaRPr lang="zh-CN" altLang="en-US" sz="2400" dirty="0"/>
          </a:p>
        </p:txBody>
      </p:sp>
    </p:spTree>
    <p:extLst>
      <p:ext uri="{BB962C8B-B14F-4D97-AF65-F5344CB8AC3E}">
        <p14:creationId xmlns:p14="http://schemas.microsoft.com/office/powerpoint/2010/main" val="40530513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2" fill="hold" nodeType="withEffect">
                                  <p:stCondLst>
                                    <p:cond delay="1000"/>
                                  </p:stCondLst>
                                  <p:childTnLst>
                                    <p:set>
                                      <p:cBhvr>
                                        <p:cTn id="9" dur="1" fill="hold">
                                          <p:stCondLst>
                                            <p:cond delay="0"/>
                                          </p:stCondLst>
                                        </p:cTn>
                                        <p:tgtEl>
                                          <p:spTgt spid="23"/>
                                        </p:tgtEl>
                                        <p:attrNameLst>
                                          <p:attrName>style.visibility</p:attrName>
                                        </p:attrNameLst>
                                      </p:cBhvr>
                                      <p:to>
                                        <p:strVal val="visible"/>
                                      </p:to>
                                    </p:set>
                                    <p:animEffect transition="in" filter="wipe(right)">
                                      <p:cBhvr>
                                        <p:cTn id="10" dur="500"/>
                                        <p:tgtEl>
                                          <p:spTgt spid="23"/>
                                        </p:tgtEl>
                                      </p:cBhvr>
                                    </p:animEffect>
                                  </p:childTnLst>
                                </p:cTn>
                              </p:par>
                            </p:childTnLst>
                          </p:cTn>
                        </p:par>
                        <p:par>
                          <p:cTn id="11" fill="hold">
                            <p:stCondLst>
                              <p:cond delay="1500"/>
                            </p:stCondLst>
                            <p:childTnLst>
                              <p:par>
                                <p:cTn id="12" presetID="22" presetClass="entr" presetSubtype="4"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500"/>
                                        <p:tgtEl>
                                          <p:spTgt spid="12"/>
                                        </p:tgtEl>
                                      </p:cBhvr>
                                    </p:animEffect>
                                  </p:childTnLst>
                                </p:cTn>
                              </p:par>
                            </p:childTnLst>
                          </p:cTn>
                        </p:par>
                        <p:par>
                          <p:cTn id="15" fill="hold">
                            <p:stCondLst>
                              <p:cond delay="2000"/>
                            </p:stCondLst>
                            <p:childTnLst>
                              <p:par>
                                <p:cTn id="16" presetID="22" presetClass="entr" presetSubtype="4" fill="hold" nodeType="after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wipe(down)">
                                      <p:cBhvr>
                                        <p:cTn id="18" dur="500"/>
                                        <p:tgtEl>
                                          <p:spTgt spid="33"/>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wipe(down)">
                                      <p:cBhvr>
                                        <p:cTn id="21" dur="500"/>
                                        <p:tgtEl>
                                          <p:spTgt spid="3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down)">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0" presetClass="path" presetSubtype="0" accel="50000" decel="50000" fill="hold" nodeType="clickEffect">
                                  <p:stCondLst>
                                    <p:cond delay="0"/>
                                  </p:stCondLst>
                                  <p:childTnLst>
                                    <p:animMotion origin="layout" path="M -0.04336 0.00115 L -0.04336 0.00138 C -0.05013 0.00694 -0.08216 0.03379 -0.08867 0.0456 C -0.09023 0.04837 -0.09166 0.05138 -0.09336 0.05393 C -0.09635 0.05787 -0.10013 0.06018 -0.10273 0.06504 C -0.10429 0.06782 -0.10573 0.07106 -0.10742 0.07337 C -0.12343 0.09351 -0.10351 0.06203 -0.11992 0.08726 C -0.12161 0.08981 -0.12291 0.09305 -0.12461 0.0956 C -0.12864 0.10138 -0.13346 0.10555 -0.13711 0.11226 C -0.14127 0.11967 -0.14466 0.12893 -0.14961 0.13449 C -0.1526 0.1375 -0.16784 0.15439 -0.17148 0.15949 C -0.1733 0.1618 -0.17448 0.1655 -0.17617 0.16782 C -0.17968 0.17199 -0.18372 0.17453 -0.18711 0.17893 C -0.18958 0.18194 -0.19114 0.18657 -0.19336 0.19004 C -0.19544 0.19305 -0.19765 0.19513 -0.19961 0.19837 C -0.20885 0.2125 -0.20221 0.20717 -0.21054 0.21226 C -0.21471 0.21782 -0.2194 0.22222 -0.22304 0.22893 C -0.22565 0.23356 -0.22799 0.23865 -0.23086 0.24282 C -0.23203 0.24421 -0.2414 0.25324 -0.24336 0.25671 C -0.24726 0.26273 -0.25026 0.2706 -0.25429 0.27615 C -0.27252 0.30023 -0.24804 0.26666 -0.26679 0.2956 C -0.26823 0.29768 -0.27018 0.29861 -0.27148 0.30115 C -0.27343 0.30439 -0.27448 0.30856 -0.27617 0.31226 C -0.28632 0.33263 -0.27838 0.31574 -0.28711 0.32893 C -0.29323 0.33796 -0.29544 0.34861 -0.30429 0.35393 L -0.31367 0.35949 C -0.32773 0.35856 -0.34192 0.3581 -0.35586 0.35671 C -0.35859 0.35625 -0.36119 0.35555 -0.36367 0.35393 C -0.36549 0.35254 -0.36679 0.34976 -0.36836 0.34837 C -0.37096 0.34606 -0.37356 0.34421 -0.37617 0.34282 C -0.37929 0.34097 -0.38411 0.33981 -0.38711 0.33726 C -0.3888 0.33564 -0.39023 0.3331 -0.39179 0.33171 C -0.39596 0.32754 -0.40013 0.3243 -0.40429 0.3206 C -0.40638 0.31875 -0.40846 0.3162 -0.41054 0.31504 C -0.42187 0.30833 -0.40781 0.31643 -0.42148 0.30949 C -0.42317 0.30856 -0.42461 0.3074 -0.42617 0.30671 C -0.42877 0.30555 -0.43151 0.30509 -0.43398 0.30393 C -0.43724 0.30231 -0.44023 0.30023 -0.44336 0.29837 C -0.44492 0.29745 -0.44648 0.2956 -0.44804 0.2956 L -0.48086 0.2956 L -0.47929 0.29837 " pathEditMode="relative" rAng="0" ptsTypes="AAAAAAAAAAAAAAAAAAAAAAAAAAAAAAAAAAAAAAAAA">
                                      <p:cBhvr>
                                        <p:cTn id="28" dur="2000" fill="hold"/>
                                        <p:tgtEl>
                                          <p:spTgt spid="33"/>
                                        </p:tgtEl>
                                        <p:attrNameLst>
                                          <p:attrName>ppt_x</p:attrName>
                                          <p:attrName>ppt_y</p:attrName>
                                        </p:attrNameLst>
                                      </p:cBhvr>
                                      <p:rCtr x="-21875" y="17917"/>
                                    </p:animMotion>
                                  </p:childTnLst>
                                </p:cTn>
                              </p:par>
                              <p:par>
                                <p:cTn id="29" presetID="0" presetClass="path" presetSubtype="0" accel="50000" decel="50000" fill="hold" grpId="1" nodeType="withEffect">
                                  <p:stCondLst>
                                    <p:cond delay="0"/>
                                  </p:stCondLst>
                                  <p:childTnLst>
                                    <p:animMotion origin="layout" path="M -0.04336 0.00116 L -0.04336 0.00139 C -0.05013 0.00694 -0.08216 0.03379 -0.08867 0.0456 C -0.09023 0.04838 -0.09166 0.05139 -0.09336 0.05393 C -0.09635 0.05787 -0.10013 0.06018 -0.10273 0.06504 C -0.10429 0.06782 -0.10573 0.07106 -0.10742 0.07338 C -0.12343 0.09352 -0.10351 0.06204 -0.11992 0.08727 C -0.12161 0.08981 -0.12291 0.09305 -0.12461 0.0956 C -0.12864 0.10139 -0.13346 0.10555 -0.13711 0.11227 C -0.14127 0.11967 -0.14466 0.12893 -0.14961 0.13449 C -0.1526 0.1375 -0.16784 0.1544 -0.17148 0.15949 C -0.1733 0.1618 -0.17448 0.16551 -0.17617 0.16782 C -0.17968 0.17199 -0.18372 0.17454 -0.18711 0.17893 C -0.18958 0.18194 -0.19114 0.18657 -0.19336 0.19004 C -0.19544 0.19305 -0.19765 0.19514 -0.19961 0.19838 C -0.20885 0.2125 -0.20221 0.20717 -0.21054 0.21227 C -0.21471 0.21782 -0.2194 0.22222 -0.22304 0.22893 C -0.22565 0.23356 -0.22799 0.23866 -0.23086 0.24282 C -0.23203 0.24421 -0.2414 0.25324 -0.24336 0.25671 C -0.24726 0.26273 -0.25026 0.2706 -0.25429 0.27616 C -0.27252 0.30023 -0.24804 0.26667 -0.26679 0.2956 C -0.26823 0.29768 -0.27018 0.29861 -0.27148 0.30116 C -0.27343 0.3044 -0.27448 0.30856 -0.27617 0.31227 C -0.28632 0.33264 -0.27838 0.31574 -0.28711 0.32893 C -0.29323 0.33796 -0.29544 0.34861 -0.30429 0.35393 L -0.31367 0.35949 C -0.32773 0.35856 -0.34192 0.3581 -0.35586 0.35671 C -0.35859 0.35625 -0.36119 0.35555 -0.36367 0.35393 C -0.36549 0.35254 -0.36679 0.34977 -0.36836 0.34838 C -0.37096 0.34606 -0.37356 0.34421 -0.37617 0.34282 C -0.37929 0.34097 -0.38411 0.33981 -0.38711 0.33727 C -0.3888 0.33565 -0.39023 0.3331 -0.39179 0.33171 C -0.39596 0.32754 -0.40013 0.3243 -0.40429 0.3206 C -0.40638 0.31875 -0.40846 0.3162 -0.41054 0.31504 C -0.42187 0.30833 -0.40781 0.31643 -0.42148 0.30949 C -0.42317 0.30856 -0.42461 0.30741 -0.42617 0.30671 C -0.42877 0.30555 -0.43151 0.30509 -0.43398 0.30393 C -0.43724 0.30231 -0.44023 0.30023 -0.44336 0.29838 C -0.44492 0.29745 -0.44648 0.2956 -0.44804 0.2956 L -0.48086 0.2956 L -0.47929 0.29838 " pathEditMode="relative" rAng="0" ptsTypes="AAAAAAAAAAAAAAAAAAAAAAAAAAAAAAAAAAAAAAAAA">
                                      <p:cBhvr>
                                        <p:cTn id="30" dur="2000" fill="hold"/>
                                        <p:tgtEl>
                                          <p:spTgt spid="36"/>
                                        </p:tgtEl>
                                        <p:attrNameLst>
                                          <p:attrName>ppt_x</p:attrName>
                                          <p:attrName>ppt_y</p:attrName>
                                        </p:attrNameLst>
                                      </p:cBhvr>
                                      <p:rCtr x="-21875" y="17917"/>
                                    </p:animMotion>
                                  </p:childTnLst>
                                </p:cTn>
                              </p:par>
                              <p:par>
                                <p:cTn id="31" presetID="10" presetClass="exit" presetSubtype="0" fill="hold" nodeType="withEffect">
                                  <p:stCondLst>
                                    <p:cond delay="0"/>
                                  </p:stCondLst>
                                  <p:childTnLst>
                                    <p:animEffect transition="out" filter="fade">
                                      <p:cBhvr>
                                        <p:cTn id="32" dur="500"/>
                                        <p:tgtEl>
                                          <p:spTgt spid="38">
                                            <p:txEl>
                                              <p:pRg st="0" end="0"/>
                                            </p:txEl>
                                          </p:spTgt>
                                        </p:tgtEl>
                                      </p:cBhvr>
                                    </p:animEffect>
                                    <p:set>
                                      <p:cBhvr>
                                        <p:cTn id="33" dur="1" fill="hold">
                                          <p:stCondLst>
                                            <p:cond delay="499"/>
                                          </p:stCondLst>
                                        </p:cTn>
                                        <p:tgtEl>
                                          <p:spTgt spid="38">
                                            <p:txEl>
                                              <p:pRg st="0" end="0"/>
                                            </p:txEl>
                                          </p:spTgt>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8">
                                            <p:txEl>
                                              <p:pRg st="1" end="1"/>
                                            </p:txEl>
                                          </p:spTgt>
                                        </p:tgtEl>
                                      </p:cBhvr>
                                    </p:animEffect>
                                    <p:set>
                                      <p:cBhvr>
                                        <p:cTn id="36" dur="1" fill="hold">
                                          <p:stCondLst>
                                            <p:cond delay="499"/>
                                          </p:stCondLst>
                                        </p:cTn>
                                        <p:tgtEl>
                                          <p:spTgt spid="38">
                                            <p:txEl>
                                              <p:pRg st="1" end="1"/>
                                            </p:txEl>
                                          </p:spTgt>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38">
                                            <p:txEl>
                                              <p:pRg st="2" end="2"/>
                                            </p:txEl>
                                          </p:spTgt>
                                        </p:tgtEl>
                                      </p:cBhvr>
                                    </p:animEffect>
                                    <p:set>
                                      <p:cBhvr>
                                        <p:cTn id="39" dur="1" fill="hold">
                                          <p:stCondLst>
                                            <p:cond delay="499"/>
                                          </p:stCondLst>
                                        </p:cTn>
                                        <p:tgtEl>
                                          <p:spTgt spid="38">
                                            <p:txEl>
                                              <p:pRg st="2" end="2"/>
                                            </p:txEl>
                                          </p:spTgt>
                                        </p:tgtEl>
                                        <p:attrNameLst>
                                          <p:attrName>style.visibility</p:attrName>
                                        </p:attrNameLst>
                                      </p:cBhvr>
                                      <p:to>
                                        <p:strVal val="hidden"/>
                                      </p:to>
                                    </p:set>
                                  </p:childTnLst>
                                </p:cTn>
                              </p:par>
                              <p:par>
                                <p:cTn id="40" presetID="1"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5"/>
                                        </p:tgtEl>
                                        <p:attrNameLst>
                                          <p:attrName>style.visibility</p:attrName>
                                        </p:attrNameLst>
                                      </p:cBhvr>
                                      <p:to>
                                        <p:strVal val="visible"/>
                                      </p:to>
                                    </p:set>
                                  </p:childTnLst>
                                </p:cTn>
                              </p:par>
                            </p:childTnLst>
                          </p:cTn>
                        </p:par>
                        <p:par>
                          <p:cTn id="44" fill="hold">
                            <p:stCondLst>
                              <p:cond delay="2000"/>
                            </p:stCondLst>
                            <p:childTnLst>
                              <p:par>
                                <p:cTn id="45" presetID="6" presetClass="entr" presetSubtype="16" fill="hold" grpId="0"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circle(in)">
                                      <p:cBhvr>
                                        <p:cTn id="47" dur="2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6" grpId="1"/>
      <p:bldP spid="37" grpId="0"/>
      <p:bldP spid="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3731986" y="296581"/>
            <a:ext cx="4339650" cy="590931"/>
          </a:xfrm>
          <a:prstGeom prst="rect">
            <a:avLst/>
          </a:prstGeom>
          <a:noFill/>
        </p:spPr>
        <p:txBody>
          <a:bodyPr wrap="none" rtlCol="0">
            <a:spAutoFit/>
          </a:bodyPr>
          <a:lstStyle/>
          <a:p>
            <a:pPr>
              <a:lnSpc>
                <a:spcPct val="90000"/>
              </a:lnSpc>
              <a:spcBef>
                <a:spcPts val="1000"/>
              </a:spcBef>
            </a:pPr>
            <a:r>
              <a:rPr lang="zh-CN" altLang="en-US" sz="3600" dirty="0"/>
              <a:t>数字仪表图像预处理</a:t>
            </a:r>
          </a:p>
        </p:txBody>
      </p:sp>
      <p:sp>
        <p:nvSpPr>
          <p:cNvPr id="29" name="任意多边形 28"/>
          <p:cNvSpPr/>
          <p:nvPr/>
        </p:nvSpPr>
        <p:spPr>
          <a:xfrm>
            <a:off x="2667000" y="190500"/>
            <a:ext cx="791936" cy="713572"/>
          </a:xfrm>
          <a:custGeom>
            <a:avLst/>
            <a:gdLst>
              <a:gd name="connsiteX0" fmla="*/ 0 w 1019175"/>
              <a:gd name="connsiteY0" fmla="*/ 0 h 1114425"/>
              <a:gd name="connsiteX1" fmla="*/ 9525 w 1019175"/>
              <a:gd name="connsiteY1" fmla="*/ 1114425 h 1114425"/>
              <a:gd name="connsiteX2" fmla="*/ 1019175 w 1019175"/>
              <a:gd name="connsiteY2" fmla="*/ 533400 h 1114425"/>
              <a:gd name="connsiteX3" fmla="*/ 0 w 1019175"/>
              <a:gd name="connsiteY3" fmla="*/ 0 h 1114425"/>
            </a:gdLst>
            <a:ahLst/>
            <a:cxnLst>
              <a:cxn ang="0">
                <a:pos x="connsiteX0" y="connsiteY0"/>
              </a:cxn>
              <a:cxn ang="0">
                <a:pos x="connsiteX1" y="connsiteY1"/>
              </a:cxn>
              <a:cxn ang="0">
                <a:pos x="connsiteX2" y="connsiteY2"/>
              </a:cxn>
              <a:cxn ang="0">
                <a:pos x="connsiteX3" y="connsiteY3"/>
              </a:cxn>
            </a:cxnLst>
            <a:rect l="l" t="t" r="r" b="b"/>
            <a:pathLst>
              <a:path w="1019175" h="1114425">
                <a:moveTo>
                  <a:pt x="0" y="0"/>
                </a:moveTo>
                <a:lnTo>
                  <a:pt x="9525" y="1114425"/>
                </a:lnTo>
                <a:lnTo>
                  <a:pt x="1019175" y="533400"/>
                </a:lnTo>
                <a:lnTo>
                  <a:pt x="0" y="0"/>
                </a:lnTo>
                <a:close/>
              </a:path>
            </a:pathLst>
          </a:custGeom>
          <a:solidFill>
            <a:schemeClr val="accent5">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29"/>
          <p:cNvSpPr/>
          <p:nvPr/>
        </p:nvSpPr>
        <p:spPr>
          <a:xfrm>
            <a:off x="2667000" y="195225"/>
            <a:ext cx="444500" cy="646331"/>
          </a:xfrm>
          <a:prstGeom prst="rect">
            <a:avLst/>
          </a:prstGeom>
          <a:noFill/>
        </p:spPr>
        <p:txBody>
          <a:bodyPr wrap="square" lIns="91440" tIns="45720" rIns="91440" bIns="45720">
            <a:spAutoFit/>
          </a:bodyPr>
          <a:lstStyle/>
          <a:p>
            <a:pPr algn="ctr"/>
            <a:r>
              <a:rPr lang="en-US" altLang="zh-CN" sz="36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zh-CN" altLang="en-US" sz="36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31" name="Picture 3" descr="wenhuayongpinyi2_0016"/>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0374311" y="76200"/>
            <a:ext cx="1493838" cy="1028700"/>
          </a:xfrm>
          <a:prstGeom prst="rect">
            <a:avLst/>
          </a:prstGeom>
          <a:noFill/>
        </p:spPr>
      </p:pic>
      <p:sp>
        <p:nvSpPr>
          <p:cNvPr id="41" name="Oval 2"/>
          <p:cNvSpPr>
            <a:spLocks noChangeArrowheads="1"/>
          </p:cNvSpPr>
          <p:nvPr/>
        </p:nvSpPr>
        <p:spPr bwMode="gray">
          <a:xfrm>
            <a:off x="3990051" y="2376550"/>
            <a:ext cx="2743200" cy="2743200"/>
          </a:xfrm>
          <a:prstGeom prst="ellipse">
            <a:avLst/>
          </a:prstGeom>
          <a:gradFill rotWithShape="1">
            <a:gsLst>
              <a:gs pos="0">
                <a:srgbClr val="00FFFF">
                  <a:gamma/>
                  <a:shade val="46275"/>
                  <a:invGamma/>
                </a:srgbClr>
              </a:gs>
              <a:gs pos="50000">
                <a:srgbClr val="00FFFF">
                  <a:alpha val="80000"/>
                </a:srgbClr>
              </a:gs>
              <a:gs pos="100000">
                <a:srgbClr val="00FFFF">
                  <a:gamma/>
                  <a:shade val="46275"/>
                  <a:invGamma/>
                </a:srgbClr>
              </a:gs>
            </a:gsLst>
            <a:lin ang="5400000" scaled="1"/>
          </a:gradFill>
          <a:ln>
            <a:noFill/>
          </a:ln>
          <a:effectLst/>
          <a:extLst>
            <a:ext uri="{91240B29-F687-4F45-9708-019B960494DF}">
              <a14:hiddenLine xmlns:a14="http://schemas.microsoft.com/office/drawing/2010/main" w="9525" algn="ctr">
                <a:solidFill>
                  <a:srgbClr val="00FFFF"/>
                </a:solidFill>
                <a:round/>
                <a:headEnd/>
                <a:tailEn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nchor="ctr"/>
          <a:lstStyle/>
          <a:p>
            <a:pPr>
              <a:defRPr/>
            </a:pPr>
            <a:endParaRPr lang="zh-CN" altLang="en-US">
              <a:latin typeface="Arial" charset="0"/>
            </a:endParaRPr>
          </a:p>
        </p:txBody>
      </p:sp>
      <p:sp>
        <p:nvSpPr>
          <p:cNvPr id="42" name="Oval 3"/>
          <p:cNvSpPr>
            <a:spLocks noChangeArrowheads="1"/>
          </p:cNvSpPr>
          <p:nvPr/>
        </p:nvSpPr>
        <p:spPr bwMode="gray">
          <a:xfrm>
            <a:off x="5133051" y="2890900"/>
            <a:ext cx="1619250" cy="1619250"/>
          </a:xfrm>
          <a:prstGeom prst="ellipse">
            <a:avLst/>
          </a:prstGeom>
          <a:solidFill>
            <a:srgbClr val="DCDCDC">
              <a:alpha val="50195"/>
            </a:srgbClr>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3" name="Line 4"/>
          <p:cNvSpPr>
            <a:spLocks noChangeShapeType="1"/>
          </p:cNvSpPr>
          <p:nvPr/>
        </p:nvSpPr>
        <p:spPr bwMode="gray">
          <a:xfrm>
            <a:off x="4371051" y="3671950"/>
            <a:ext cx="1524000" cy="76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nchor="ctr"/>
          <a:lstStyle/>
          <a:p>
            <a:endParaRPr lang="zh-CN" altLang="en-US"/>
          </a:p>
        </p:txBody>
      </p:sp>
      <p:sp>
        <p:nvSpPr>
          <p:cNvPr id="44" name="Line 5"/>
          <p:cNvSpPr>
            <a:spLocks noChangeShapeType="1"/>
          </p:cNvSpPr>
          <p:nvPr/>
        </p:nvSpPr>
        <p:spPr bwMode="gray">
          <a:xfrm>
            <a:off x="5209251" y="2528950"/>
            <a:ext cx="914400" cy="914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nchor="ctr"/>
          <a:lstStyle/>
          <a:p>
            <a:endParaRPr lang="zh-CN" altLang="en-US"/>
          </a:p>
        </p:txBody>
      </p:sp>
      <p:sp>
        <p:nvSpPr>
          <p:cNvPr id="45" name="Line 6"/>
          <p:cNvSpPr>
            <a:spLocks noChangeShapeType="1"/>
          </p:cNvSpPr>
          <p:nvPr/>
        </p:nvSpPr>
        <p:spPr bwMode="gray">
          <a:xfrm flipH="1">
            <a:off x="5304501" y="4052950"/>
            <a:ext cx="819150" cy="14097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nchor="ctr"/>
          <a:lstStyle/>
          <a:p>
            <a:endParaRPr lang="zh-CN" altLang="en-US"/>
          </a:p>
        </p:txBody>
      </p:sp>
      <p:sp>
        <p:nvSpPr>
          <p:cNvPr id="46" name="Line 7"/>
          <p:cNvSpPr>
            <a:spLocks noChangeShapeType="1"/>
          </p:cNvSpPr>
          <p:nvPr/>
        </p:nvSpPr>
        <p:spPr bwMode="gray">
          <a:xfrm>
            <a:off x="6504651" y="3976750"/>
            <a:ext cx="228600" cy="152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nchor="ctr"/>
          <a:lstStyle/>
          <a:p>
            <a:endParaRPr lang="zh-CN" altLang="en-US"/>
          </a:p>
        </p:txBody>
      </p:sp>
      <p:sp>
        <p:nvSpPr>
          <p:cNvPr id="47" name="Line 8"/>
          <p:cNvSpPr>
            <a:spLocks noChangeShapeType="1"/>
          </p:cNvSpPr>
          <p:nvPr/>
        </p:nvSpPr>
        <p:spPr bwMode="gray">
          <a:xfrm flipV="1">
            <a:off x="6504651" y="2681350"/>
            <a:ext cx="533400" cy="8382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nchor="ctr"/>
          <a:lstStyle/>
          <a:p>
            <a:endParaRPr lang="zh-CN" altLang="en-US"/>
          </a:p>
        </p:txBody>
      </p:sp>
      <p:sp>
        <p:nvSpPr>
          <p:cNvPr id="48" name="Oval 9"/>
          <p:cNvSpPr>
            <a:spLocks noChangeArrowheads="1"/>
          </p:cNvSpPr>
          <p:nvPr/>
        </p:nvSpPr>
        <p:spPr bwMode="gray">
          <a:xfrm>
            <a:off x="5771226" y="3281425"/>
            <a:ext cx="895350" cy="895350"/>
          </a:xfrm>
          <a:prstGeom prst="ellipse">
            <a:avLst/>
          </a:prstGeom>
          <a:solidFill>
            <a:srgbClr val="C0C0C0">
              <a:alpha val="50195"/>
            </a:srgbClr>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rgbClr val="292929"/>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49" name="Group 11"/>
          <p:cNvGrpSpPr>
            <a:grpSpLocks/>
          </p:cNvGrpSpPr>
          <p:nvPr/>
        </p:nvGrpSpPr>
        <p:grpSpPr bwMode="auto">
          <a:xfrm>
            <a:off x="4390101" y="1652650"/>
            <a:ext cx="1146175" cy="1384300"/>
            <a:chOff x="2064" y="1008"/>
            <a:chExt cx="722" cy="872"/>
          </a:xfrm>
        </p:grpSpPr>
        <p:sp>
          <p:nvSpPr>
            <p:cNvPr id="50" name="Oval 12"/>
            <p:cNvSpPr>
              <a:spLocks noChangeArrowheads="1"/>
            </p:cNvSpPr>
            <p:nvPr/>
          </p:nvSpPr>
          <p:spPr bwMode="gray">
            <a:xfrm>
              <a:off x="2064" y="1008"/>
              <a:ext cx="722" cy="727"/>
            </a:xfrm>
            <a:prstGeom prst="ellipse">
              <a:avLst/>
            </a:prstGeom>
            <a:solidFill>
              <a:srgbClr val="EAEAEA">
                <a:alpha val="50195"/>
              </a:srgbClr>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51" name="Group 13"/>
            <p:cNvGrpSpPr>
              <a:grpSpLocks/>
            </p:cNvGrpSpPr>
            <p:nvPr/>
          </p:nvGrpSpPr>
          <p:grpSpPr bwMode="auto">
            <a:xfrm>
              <a:off x="2086" y="1031"/>
              <a:ext cx="680" cy="849"/>
              <a:chOff x="3975" y="1593"/>
              <a:chExt cx="931" cy="1163"/>
            </a:xfrm>
          </p:grpSpPr>
          <p:pic>
            <p:nvPicPr>
              <p:cNvPr id="64" name="Picture 14"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975" y="1593"/>
                <a:ext cx="925" cy="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Oval 15"/>
              <p:cNvSpPr>
                <a:spLocks noChangeArrowheads="1"/>
              </p:cNvSpPr>
              <p:nvPr/>
            </p:nvSpPr>
            <p:spPr bwMode="gray">
              <a:xfrm>
                <a:off x="3975" y="1593"/>
                <a:ext cx="931" cy="937"/>
              </a:xfrm>
              <a:prstGeom prst="ellipse">
                <a:avLst/>
              </a:prstGeom>
              <a:solidFill>
                <a:schemeClr val="hlink">
                  <a:alpha val="50195"/>
                </a:schemeClr>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66" name="Picture 16" descr="light_shadow1"/>
              <p:cNvPicPr>
                <a:picLocks noChangeAspect="1" noChangeArrowheads="1"/>
              </p:cNvPicPr>
              <p:nvPr/>
            </p:nvPicPr>
            <p:blipFill>
              <a:blip r:embed="rId4">
                <a:extLst>
                  <a:ext uri="{28A0092B-C50C-407E-A947-70E740481C1C}">
                    <a14:useLocalDpi xmlns:a14="http://schemas.microsoft.com/office/drawing/2010/main" val="0"/>
                  </a:ext>
                </a:extLst>
              </a:blip>
              <a:srcRect t="14285"/>
              <a:stretch>
                <a:fillRect/>
              </a:stretch>
            </p:blipFill>
            <p:spPr bwMode="gray">
              <a:xfrm>
                <a:off x="3984" y="1632"/>
                <a:ext cx="682"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7" name="Group 17"/>
              <p:cNvGrpSpPr>
                <a:grpSpLocks/>
              </p:cNvGrpSpPr>
              <p:nvPr/>
            </p:nvGrpSpPr>
            <p:grpSpPr bwMode="auto">
              <a:xfrm rot="-3733502" flipH="1" flipV="1">
                <a:off x="4256" y="2247"/>
                <a:ext cx="820" cy="198"/>
                <a:chOff x="2532" y="1051"/>
                <a:chExt cx="893" cy="246"/>
              </a:xfrm>
            </p:grpSpPr>
            <p:grpSp>
              <p:nvGrpSpPr>
                <p:cNvPr id="68" name="Group 18"/>
                <p:cNvGrpSpPr>
                  <a:grpSpLocks/>
                </p:cNvGrpSpPr>
                <p:nvPr/>
              </p:nvGrpSpPr>
              <p:grpSpPr bwMode="auto">
                <a:xfrm>
                  <a:off x="2532" y="1051"/>
                  <a:ext cx="743" cy="185"/>
                  <a:chOff x="1565" y="2568"/>
                  <a:chExt cx="1118" cy="279"/>
                </a:xfrm>
              </p:grpSpPr>
              <p:sp>
                <p:nvSpPr>
                  <p:cNvPr id="74" name="AutoShape 19"/>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5" name="AutoShape 20"/>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6" name="AutoShape 21"/>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7" name="AutoShape 22"/>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69" name="Group 23"/>
                <p:cNvGrpSpPr>
                  <a:grpSpLocks/>
                </p:cNvGrpSpPr>
                <p:nvPr/>
              </p:nvGrpSpPr>
              <p:grpSpPr bwMode="auto">
                <a:xfrm rot="1353540">
                  <a:off x="2682" y="1111"/>
                  <a:ext cx="743" cy="186"/>
                  <a:chOff x="1565" y="2568"/>
                  <a:chExt cx="1118" cy="279"/>
                </a:xfrm>
              </p:grpSpPr>
              <p:sp>
                <p:nvSpPr>
                  <p:cNvPr id="70" name="AutoShape 24"/>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 name="AutoShape 25"/>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 name="AutoShape 26"/>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3" name="AutoShape 27"/>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grpSp>
        <p:grpSp>
          <p:nvGrpSpPr>
            <p:cNvPr id="52" name="Group 28"/>
            <p:cNvGrpSpPr>
              <a:grpSpLocks/>
            </p:cNvGrpSpPr>
            <p:nvPr/>
          </p:nvGrpSpPr>
          <p:grpSpPr bwMode="auto">
            <a:xfrm rot="-3733502" flipH="1" flipV="1">
              <a:off x="2362" y="1505"/>
              <a:ext cx="527" cy="128"/>
              <a:chOff x="2532" y="1051"/>
              <a:chExt cx="893" cy="246"/>
            </a:xfrm>
          </p:grpSpPr>
          <p:grpSp>
            <p:nvGrpSpPr>
              <p:cNvPr id="54" name="Group 29"/>
              <p:cNvGrpSpPr>
                <a:grpSpLocks/>
              </p:cNvGrpSpPr>
              <p:nvPr/>
            </p:nvGrpSpPr>
            <p:grpSpPr bwMode="auto">
              <a:xfrm>
                <a:off x="2532" y="1051"/>
                <a:ext cx="743" cy="185"/>
                <a:chOff x="1565" y="2568"/>
                <a:chExt cx="1118" cy="279"/>
              </a:xfrm>
            </p:grpSpPr>
            <p:sp>
              <p:nvSpPr>
                <p:cNvPr id="60" name="AutoShape 30"/>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 name="AutoShape 31"/>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2" name="AutoShape 32"/>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3" name="AutoShape 33"/>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55" name="Group 34"/>
              <p:cNvGrpSpPr>
                <a:grpSpLocks/>
              </p:cNvGrpSpPr>
              <p:nvPr/>
            </p:nvGrpSpPr>
            <p:grpSpPr bwMode="auto">
              <a:xfrm rot="1353540">
                <a:off x="2682" y="1111"/>
                <a:ext cx="743" cy="186"/>
                <a:chOff x="1565" y="2568"/>
                <a:chExt cx="1118" cy="279"/>
              </a:xfrm>
            </p:grpSpPr>
            <p:sp>
              <p:nvSpPr>
                <p:cNvPr id="56" name="AutoShape 35"/>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 name="AutoShape 36"/>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 name="AutoShape 37"/>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9" name="AutoShape 38"/>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53" name="Rectangle 39"/>
            <p:cNvSpPr>
              <a:spLocks noChangeArrowheads="1"/>
            </p:cNvSpPr>
            <p:nvPr/>
          </p:nvSpPr>
          <p:spPr bwMode="gray">
            <a:xfrm>
              <a:off x="2200" y="1272"/>
              <a:ext cx="461" cy="213"/>
            </a:xfrm>
            <a:prstGeom prst="rect">
              <a:avLst/>
            </a:prstGeom>
            <a:noFill/>
            <a:ln>
              <a:noFill/>
            </a:ln>
            <a:effectLst/>
            <a:extLst>
              <a:ext uri="{909E8E84-426E-40DD-AFC4-6F175D3DCCD1}">
                <a14:hiddenFill xmlns:a14="http://schemas.microsoft.com/office/drawing/2010/main">
                  <a:gradFill rotWithShape="1">
                    <a:gsLst>
                      <a:gs pos="0">
                        <a:srgbClr val="88A3A5"/>
                      </a:gs>
                      <a:gs pos="100000">
                        <a:schemeClr val="accent1"/>
                      </a:gs>
                    </a:gsLst>
                    <a:lin ang="189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92929"/>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b="1" dirty="0" smtClean="0">
                  <a:solidFill>
                    <a:srgbClr val="000000"/>
                  </a:solidFill>
                </a:rPr>
                <a:t>Basic</a:t>
              </a:r>
              <a:endParaRPr lang="en-US" altLang="zh-CN" sz="1600" b="1" dirty="0">
                <a:solidFill>
                  <a:srgbClr val="000000"/>
                </a:solidFill>
              </a:endParaRPr>
            </a:p>
          </p:txBody>
        </p:sp>
      </p:grpSp>
      <p:grpSp>
        <p:nvGrpSpPr>
          <p:cNvPr id="78" name="Group 40"/>
          <p:cNvGrpSpPr>
            <a:grpSpLocks/>
          </p:cNvGrpSpPr>
          <p:nvPr/>
        </p:nvGrpSpPr>
        <p:grpSpPr bwMode="auto">
          <a:xfrm>
            <a:off x="3305839" y="2935350"/>
            <a:ext cx="1146175" cy="1384300"/>
            <a:chOff x="2064" y="1008"/>
            <a:chExt cx="722" cy="872"/>
          </a:xfrm>
        </p:grpSpPr>
        <p:sp>
          <p:nvSpPr>
            <p:cNvPr id="79" name="Oval 41"/>
            <p:cNvSpPr>
              <a:spLocks noChangeArrowheads="1"/>
            </p:cNvSpPr>
            <p:nvPr/>
          </p:nvSpPr>
          <p:spPr bwMode="gray">
            <a:xfrm>
              <a:off x="2064" y="1008"/>
              <a:ext cx="722" cy="727"/>
            </a:xfrm>
            <a:prstGeom prst="ellipse">
              <a:avLst/>
            </a:prstGeom>
            <a:solidFill>
              <a:srgbClr val="EAEAEA">
                <a:alpha val="50195"/>
              </a:srgbClr>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80" name="Group 42"/>
            <p:cNvGrpSpPr>
              <a:grpSpLocks/>
            </p:cNvGrpSpPr>
            <p:nvPr/>
          </p:nvGrpSpPr>
          <p:grpSpPr bwMode="auto">
            <a:xfrm>
              <a:off x="2086" y="1031"/>
              <a:ext cx="680" cy="849"/>
              <a:chOff x="3975" y="1593"/>
              <a:chExt cx="931" cy="1163"/>
            </a:xfrm>
          </p:grpSpPr>
          <p:pic>
            <p:nvPicPr>
              <p:cNvPr id="93" name="Picture 43"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975" y="1593"/>
                <a:ext cx="925" cy="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Oval 44"/>
              <p:cNvSpPr>
                <a:spLocks noChangeArrowheads="1"/>
              </p:cNvSpPr>
              <p:nvPr/>
            </p:nvSpPr>
            <p:spPr bwMode="gray">
              <a:xfrm>
                <a:off x="3975" y="1593"/>
                <a:ext cx="931" cy="937"/>
              </a:xfrm>
              <a:prstGeom prst="ellipse">
                <a:avLst/>
              </a:prstGeom>
              <a:solidFill>
                <a:schemeClr val="accent2">
                  <a:alpha val="50195"/>
                </a:schemeClr>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95" name="Picture 45" descr="light_shadow1"/>
              <p:cNvPicPr>
                <a:picLocks noChangeAspect="1" noChangeArrowheads="1"/>
              </p:cNvPicPr>
              <p:nvPr/>
            </p:nvPicPr>
            <p:blipFill>
              <a:blip r:embed="rId4">
                <a:extLst>
                  <a:ext uri="{28A0092B-C50C-407E-A947-70E740481C1C}">
                    <a14:useLocalDpi xmlns:a14="http://schemas.microsoft.com/office/drawing/2010/main" val="0"/>
                  </a:ext>
                </a:extLst>
              </a:blip>
              <a:srcRect t="14285"/>
              <a:stretch>
                <a:fillRect/>
              </a:stretch>
            </p:blipFill>
            <p:spPr bwMode="gray">
              <a:xfrm>
                <a:off x="3984" y="1632"/>
                <a:ext cx="682"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6" name="Group 46"/>
              <p:cNvGrpSpPr>
                <a:grpSpLocks/>
              </p:cNvGrpSpPr>
              <p:nvPr/>
            </p:nvGrpSpPr>
            <p:grpSpPr bwMode="auto">
              <a:xfrm rot="-3733502" flipH="1" flipV="1">
                <a:off x="4256" y="2247"/>
                <a:ext cx="820" cy="198"/>
                <a:chOff x="2532" y="1051"/>
                <a:chExt cx="893" cy="246"/>
              </a:xfrm>
            </p:grpSpPr>
            <p:grpSp>
              <p:nvGrpSpPr>
                <p:cNvPr id="97" name="Group 47"/>
                <p:cNvGrpSpPr>
                  <a:grpSpLocks/>
                </p:cNvGrpSpPr>
                <p:nvPr/>
              </p:nvGrpSpPr>
              <p:grpSpPr bwMode="auto">
                <a:xfrm>
                  <a:off x="2532" y="1051"/>
                  <a:ext cx="743" cy="185"/>
                  <a:chOff x="1565" y="2568"/>
                  <a:chExt cx="1118" cy="279"/>
                </a:xfrm>
              </p:grpSpPr>
              <p:sp>
                <p:nvSpPr>
                  <p:cNvPr id="103" name="AutoShape 48"/>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 name="AutoShape 49"/>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5" name="AutoShape 50"/>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6" name="AutoShape 51"/>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98" name="Group 52"/>
                <p:cNvGrpSpPr>
                  <a:grpSpLocks/>
                </p:cNvGrpSpPr>
                <p:nvPr/>
              </p:nvGrpSpPr>
              <p:grpSpPr bwMode="auto">
                <a:xfrm rot="1353540">
                  <a:off x="2682" y="1111"/>
                  <a:ext cx="743" cy="186"/>
                  <a:chOff x="1565" y="2568"/>
                  <a:chExt cx="1118" cy="279"/>
                </a:xfrm>
              </p:grpSpPr>
              <p:sp>
                <p:nvSpPr>
                  <p:cNvPr id="99" name="AutoShape 53"/>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0" name="AutoShape 54"/>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1" name="AutoShape 55"/>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 name="AutoShape 56"/>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grpSp>
        <p:grpSp>
          <p:nvGrpSpPr>
            <p:cNvPr id="81" name="Group 57"/>
            <p:cNvGrpSpPr>
              <a:grpSpLocks/>
            </p:cNvGrpSpPr>
            <p:nvPr/>
          </p:nvGrpSpPr>
          <p:grpSpPr bwMode="auto">
            <a:xfrm rot="-3733502" flipH="1" flipV="1">
              <a:off x="2362" y="1505"/>
              <a:ext cx="527" cy="128"/>
              <a:chOff x="2532" y="1051"/>
              <a:chExt cx="893" cy="246"/>
            </a:xfrm>
          </p:grpSpPr>
          <p:grpSp>
            <p:nvGrpSpPr>
              <p:cNvPr id="83" name="Group 58"/>
              <p:cNvGrpSpPr>
                <a:grpSpLocks/>
              </p:cNvGrpSpPr>
              <p:nvPr/>
            </p:nvGrpSpPr>
            <p:grpSpPr bwMode="auto">
              <a:xfrm>
                <a:off x="2532" y="1051"/>
                <a:ext cx="743" cy="185"/>
                <a:chOff x="1565" y="2568"/>
                <a:chExt cx="1118" cy="279"/>
              </a:xfrm>
            </p:grpSpPr>
            <p:sp>
              <p:nvSpPr>
                <p:cNvPr id="89" name="AutoShape 59"/>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0" name="AutoShape 60"/>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1" name="AutoShape 61"/>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 name="AutoShape 62"/>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84" name="Group 63"/>
              <p:cNvGrpSpPr>
                <a:grpSpLocks/>
              </p:cNvGrpSpPr>
              <p:nvPr/>
            </p:nvGrpSpPr>
            <p:grpSpPr bwMode="auto">
              <a:xfrm rot="1353540">
                <a:off x="2682" y="1111"/>
                <a:ext cx="743" cy="186"/>
                <a:chOff x="1565" y="2568"/>
                <a:chExt cx="1118" cy="279"/>
              </a:xfrm>
            </p:grpSpPr>
            <p:sp>
              <p:nvSpPr>
                <p:cNvPr id="85" name="AutoShape 64"/>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6" name="AutoShape 65"/>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7" name="AutoShape 66"/>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8" name="AutoShape 67"/>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82" name="Rectangle 68"/>
            <p:cNvSpPr>
              <a:spLocks noChangeArrowheads="1"/>
            </p:cNvSpPr>
            <p:nvPr/>
          </p:nvSpPr>
          <p:spPr bwMode="gray">
            <a:xfrm>
              <a:off x="2225" y="1272"/>
              <a:ext cx="411" cy="213"/>
            </a:xfrm>
            <a:prstGeom prst="rect">
              <a:avLst/>
            </a:prstGeom>
            <a:noFill/>
            <a:ln>
              <a:noFill/>
            </a:ln>
            <a:effectLst/>
            <a:extLst>
              <a:ext uri="{909E8E84-426E-40DD-AFC4-6F175D3DCCD1}">
                <a14:hiddenFill xmlns:a14="http://schemas.microsoft.com/office/drawing/2010/main">
                  <a:gradFill rotWithShape="1">
                    <a:gsLst>
                      <a:gs pos="0">
                        <a:srgbClr val="88A3A5"/>
                      </a:gs>
                      <a:gs pos="100000">
                        <a:schemeClr val="accent1"/>
                      </a:gs>
                    </a:gsLst>
                    <a:lin ang="189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92929"/>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b="1" dirty="0" smtClean="0">
                  <a:solidFill>
                    <a:srgbClr val="000000"/>
                  </a:solidFill>
                </a:rPr>
                <a:t>Main</a:t>
              </a:r>
              <a:endParaRPr lang="en-US" altLang="zh-CN" sz="1600" b="1" dirty="0">
                <a:solidFill>
                  <a:srgbClr val="000000"/>
                </a:solidFill>
              </a:endParaRPr>
            </a:p>
          </p:txBody>
        </p:sp>
      </p:grpSp>
      <p:grpSp>
        <p:nvGrpSpPr>
          <p:cNvPr id="107" name="Group 69"/>
          <p:cNvGrpSpPr>
            <a:grpSpLocks/>
          </p:cNvGrpSpPr>
          <p:nvPr/>
        </p:nvGrpSpPr>
        <p:grpSpPr bwMode="auto">
          <a:xfrm>
            <a:off x="4418676" y="5283262"/>
            <a:ext cx="1146175" cy="1384300"/>
            <a:chOff x="2064" y="1008"/>
            <a:chExt cx="722" cy="872"/>
          </a:xfrm>
        </p:grpSpPr>
        <p:sp>
          <p:nvSpPr>
            <p:cNvPr id="108" name="Oval 70"/>
            <p:cNvSpPr>
              <a:spLocks noChangeArrowheads="1"/>
            </p:cNvSpPr>
            <p:nvPr/>
          </p:nvSpPr>
          <p:spPr bwMode="gray">
            <a:xfrm>
              <a:off x="2064" y="1008"/>
              <a:ext cx="722" cy="727"/>
            </a:xfrm>
            <a:prstGeom prst="ellipse">
              <a:avLst/>
            </a:prstGeom>
            <a:solidFill>
              <a:srgbClr val="EAEAEA">
                <a:alpha val="50195"/>
              </a:srgbClr>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09" name="Group 71"/>
            <p:cNvGrpSpPr>
              <a:grpSpLocks/>
            </p:cNvGrpSpPr>
            <p:nvPr/>
          </p:nvGrpSpPr>
          <p:grpSpPr bwMode="auto">
            <a:xfrm>
              <a:off x="2086" y="1031"/>
              <a:ext cx="680" cy="849"/>
              <a:chOff x="3975" y="1593"/>
              <a:chExt cx="931" cy="1163"/>
            </a:xfrm>
          </p:grpSpPr>
          <p:pic>
            <p:nvPicPr>
              <p:cNvPr id="122" name="Picture 72"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975" y="1593"/>
                <a:ext cx="925" cy="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 name="Oval 73"/>
              <p:cNvSpPr>
                <a:spLocks noChangeArrowheads="1"/>
              </p:cNvSpPr>
              <p:nvPr/>
            </p:nvSpPr>
            <p:spPr bwMode="gray">
              <a:xfrm>
                <a:off x="3975" y="1593"/>
                <a:ext cx="931" cy="937"/>
              </a:xfrm>
              <a:prstGeom prst="ellipse">
                <a:avLst/>
              </a:prstGeom>
              <a:solidFill>
                <a:schemeClr val="accent1">
                  <a:alpha val="50195"/>
                </a:schemeClr>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124" name="Picture 74" descr="light_shadow1"/>
              <p:cNvPicPr>
                <a:picLocks noChangeAspect="1" noChangeArrowheads="1"/>
              </p:cNvPicPr>
              <p:nvPr/>
            </p:nvPicPr>
            <p:blipFill>
              <a:blip r:embed="rId4">
                <a:extLst>
                  <a:ext uri="{28A0092B-C50C-407E-A947-70E740481C1C}">
                    <a14:useLocalDpi xmlns:a14="http://schemas.microsoft.com/office/drawing/2010/main" val="0"/>
                  </a:ext>
                </a:extLst>
              </a:blip>
              <a:srcRect t="14285"/>
              <a:stretch>
                <a:fillRect/>
              </a:stretch>
            </p:blipFill>
            <p:spPr bwMode="gray">
              <a:xfrm>
                <a:off x="3984" y="1632"/>
                <a:ext cx="682"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5" name="Group 75"/>
              <p:cNvGrpSpPr>
                <a:grpSpLocks/>
              </p:cNvGrpSpPr>
              <p:nvPr/>
            </p:nvGrpSpPr>
            <p:grpSpPr bwMode="auto">
              <a:xfrm rot="-3733502" flipH="1" flipV="1">
                <a:off x="4256" y="2247"/>
                <a:ext cx="820" cy="198"/>
                <a:chOff x="2532" y="1051"/>
                <a:chExt cx="893" cy="246"/>
              </a:xfrm>
            </p:grpSpPr>
            <p:grpSp>
              <p:nvGrpSpPr>
                <p:cNvPr id="126" name="Group 76"/>
                <p:cNvGrpSpPr>
                  <a:grpSpLocks/>
                </p:cNvGrpSpPr>
                <p:nvPr/>
              </p:nvGrpSpPr>
              <p:grpSpPr bwMode="auto">
                <a:xfrm>
                  <a:off x="2532" y="1051"/>
                  <a:ext cx="743" cy="185"/>
                  <a:chOff x="1565" y="2568"/>
                  <a:chExt cx="1118" cy="279"/>
                </a:xfrm>
              </p:grpSpPr>
              <p:sp>
                <p:nvSpPr>
                  <p:cNvPr id="132" name="AutoShape 77"/>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3" name="AutoShape 78"/>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4" name="AutoShape 79"/>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5" name="AutoShape 80"/>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27" name="Group 81"/>
                <p:cNvGrpSpPr>
                  <a:grpSpLocks/>
                </p:cNvGrpSpPr>
                <p:nvPr/>
              </p:nvGrpSpPr>
              <p:grpSpPr bwMode="auto">
                <a:xfrm rot="1353540">
                  <a:off x="2682" y="1111"/>
                  <a:ext cx="743" cy="186"/>
                  <a:chOff x="1565" y="2568"/>
                  <a:chExt cx="1118" cy="279"/>
                </a:xfrm>
              </p:grpSpPr>
              <p:sp>
                <p:nvSpPr>
                  <p:cNvPr id="128" name="AutoShape 82"/>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9" name="AutoShape 83"/>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0" name="AutoShape 84"/>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1" name="AutoShape 85"/>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grpSp>
        <p:grpSp>
          <p:nvGrpSpPr>
            <p:cNvPr id="110" name="Group 86"/>
            <p:cNvGrpSpPr>
              <a:grpSpLocks/>
            </p:cNvGrpSpPr>
            <p:nvPr/>
          </p:nvGrpSpPr>
          <p:grpSpPr bwMode="auto">
            <a:xfrm rot="-3733502" flipH="1" flipV="1">
              <a:off x="2362" y="1505"/>
              <a:ext cx="527" cy="128"/>
              <a:chOff x="2532" y="1051"/>
              <a:chExt cx="893" cy="246"/>
            </a:xfrm>
          </p:grpSpPr>
          <p:grpSp>
            <p:nvGrpSpPr>
              <p:cNvPr id="112" name="Group 87"/>
              <p:cNvGrpSpPr>
                <a:grpSpLocks/>
              </p:cNvGrpSpPr>
              <p:nvPr/>
            </p:nvGrpSpPr>
            <p:grpSpPr bwMode="auto">
              <a:xfrm>
                <a:off x="2532" y="1051"/>
                <a:ext cx="743" cy="185"/>
                <a:chOff x="1565" y="2568"/>
                <a:chExt cx="1118" cy="279"/>
              </a:xfrm>
            </p:grpSpPr>
            <p:sp>
              <p:nvSpPr>
                <p:cNvPr id="118" name="AutoShape 88"/>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9" name="AutoShape 89"/>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0" name="AutoShape 90"/>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1" name="AutoShape 91"/>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13" name="Group 92"/>
              <p:cNvGrpSpPr>
                <a:grpSpLocks/>
              </p:cNvGrpSpPr>
              <p:nvPr/>
            </p:nvGrpSpPr>
            <p:grpSpPr bwMode="auto">
              <a:xfrm rot="1353540">
                <a:off x="2682" y="1111"/>
                <a:ext cx="743" cy="186"/>
                <a:chOff x="1565" y="2568"/>
                <a:chExt cx="1118" cy="279"/>
              </a:xfrm>
            </p:grpSpPr>
            <p:sp>
              <p:nvSpPr>
                <p:cNvPr id="114" name="AutoShape 93"/>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5" name="AutoShape 94"/>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6" name="AutoShape 95"/>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7" name="AutoShape 96"/>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111" name="Rectangle 97"/>
            <p:cNvSpPr>
              <a:spLocks noChangeArrowheads="1"/>
            </p:cNvSpPr>
            <p:nvPr/>
          </p:nvSpPr>
          <p:spPr bwMode="gray">
            <a:xfrm>
              <a:off x="2225" y="1272"/>
              <a:ext cx="411" cy="213"/>
            </a:xfrm>
            <a:prstGeom prst="rect">
              <a:avLst/>
            </a:prstGeom>
            <a:noFill/>
            <a:ln>
              <a:noFill/>
            </a:ln>
            <a:effectLst/>
            <a:extLst>
              <a:ext uri="{909E8E84-426E-40DD-AFC4-6F175D3DCCD1}">
                <a14:hiddenFill xmlns:a14="http://schemas.microsoft.com/office/drawing/2010/main">
                  <a:gradFill rotWithShape="1">
                    <a:gsLst>
                      <a:gs pos="0">
                        <a:srgbClr val="88A3A5"/>
                      </a:gs>
                      <a:gs pos="100000">
                        <a:schemeClr val="accent1"/>
                      </a:gs>
                    </a:gsLst>
                    <a:lin ang="189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92929"/>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b="1" dirty="0" smtClean="0">
                  <a:solidFill>
                    <a:srgbClr val="000000"/>
                  </a:solidFill>
                </a:rPr>
                <a:t>Main</a:t>
              </a:r>
              <a:endParaRPr lang="en-US" altLang="zh-CN" sz="1600" b="1" dirty="0">
                <a:solidFill>
                  <a:srgbClr val="000000"/>
                </a:solidFill>
              </a:endParaRPr>
            </a:p>
          </p:txBody>
        </p:sp>
      </p:grpSp>
      <p:grpSp>
        <p:nvGrpSpPr>
          <p:cNvPr id="136" name="Group 98"/>
          <p:cNvGrpSpPr>
            <a:grpSpLocks/>
          </p:cNvGrpSpPr>
          <p:nvPr/>
        </p:nvGrpSpPr>
        <p:grpSpPr bwMode="auto">
          <a:xfrm>
            <a:off x="6663401" y="3824350"/>
            <a:ext cx="1146175" cy="1384300"/>
            <a:chOff x="2064" y="1008"/>
            <a:chExt cx="722" cy="872"/>
          </a:xfrm>
        </p:grpSpPr>
        <p:sp>
          <p:nvSpPr>
            <p:cNvPr id="137" name="Oval 99"/>
            <p:cNvSpPr>
              <a:spLocks noChangeArrowheads="1"/>
            </p:cNvSpPr>
            <p:nvPr/>
          </p:nvSpPr>
          <p:spPr bwMode="gray">
            <a:xfrm>
              <a:off x="2064" y="1008"/>
              <a:ext cx="722" cy="727"/>
            </a:xfrm>
            <a:prstGeom prst="ellipse">
              <a:avLst/>
            </a:prstGeom>
            <a:solidFill>
              <a:srgbClr val="EAEAEA">
                <a:alpha val="50195"/>
              </a:srgbClr>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38" name="Group 100"/>
            <p:cNvGrpSpPr>
              <a:grpSpLocks/>
            </p:cNvGrpSpPr>
            <p:nvPr/>
          </p:nvGrpSpPr>
          <p:grpSpPr bwMode="auto">
            <a:xfrm>
              <a:off x="2086" y="1031"/>
              <a:ext cx="680" cy="849"/>
              <a:chOff x="3975" y="1593"/>
              <a:chExt cx="931" cy="1163"/>
            </a:xfrm>
          </p:grpSpPr>
          <p:pic>
            <p:nvPicPr>
              <p:cNvPr id="151" name="Picture 101"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975" y="1593"/>
                <a:ext cx="925" cy="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 name="Oval 102"/>
              <p:cNvSpPr>
                <a:spLocks noChangeArrowheads="1"/>
              </p:cNvSpPr>
              <p:nvPr/>
            </p:nvSpPr>
            <p:spPr bwMode="gray">
              <a:xfrm>
                <a:off x="3975" y="1593"/>
                <a:ext cx="931" cy="937"/>
              </a:xfrm>
              <a:prstGeom prst="ellipse">
                <a:avLst/>
              </a:prstGeom>
              <a:solidFill>
                <a:schemeClr val="bg2">
                  <a:alpha val="50195"/>
                </a:schemeClr>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153" name="Picture 103" descr="light_shadow1"/>
              <p:cNvPicPr>
                <a:picLocks noChangeAspect="1" noChangeArrowheads="1"/>
              </p:cNvPicPr>
              <p:nvPr/>
            </p:nvPicPr>
            <p:blipFill>
              <a:blip r:embed="rId4">
                <a:extLst>
                  <a:ext uri="{28A0092B-C50C-407E-A947-70E740481C1C}">
                    <a14:useLocalDpi xmlns:a14="http://schemas.microsoft.com/office/drawing/2010/main" val="0"/>
                  </a:ext>
                </a:extLst>
              </a:blip>
              <a:srcRect t="14285"/>
              <a:stretch>
                <a:fillRect/>
              </a:stretch>
            </p:blipFill>
            <p:spPr bwMode="gray">
              <a:xfrm>
                <a:off x="3984" y="1632"/>
                <a:ext cx="682"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4" name="Group 104"/>
              <p:cNvGrpSpPr>
                <a:grpSpLocks/>
              </p:cNvGrpSpPr>
              <p:nvPr/>
            </p:nvGrpSpPr>
            <p:grpSpPr bwMode="auto">
              <a:xfrm rot="-3733502" flipH="1" flipV="1">
                <a:off x="4256" y="2247"/>
                <a:ext cx="820" cy="198"/>
                <a:chOff x="2532" y="1051"/>
                <a:chExt cx="893" cy="246"/>
              </a:xfrm>
            </p:grpSpPr>
            <p:grpSp>
              <p:nvGrpSpPr>
                <p:cNvPr id="155" name="Group 105"/>
                <p:cNvGrpSpPr>
                  <a:grpSpLocks/>
                </p:cNvGrpSpPr>
                <p:nvPr/>
              </p:nvGrpSpPr>
              <p:grpSpPr bwMode="auto">
                <a:xfrm>
                  <a:off x="2532" y="1051"/>
                  <a:ext cx="743" cy="185"/>
                  <a:chOff x="1565" y="2568"/>
                  <a:chExt cx="1118" cy="279"/>
                </a:xfrm>
              </p:grpSpPr>
              <p:sp>
                <p:nvSpPr>
                  <p:cNvPr id="161" name="AutoShape 106"/>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2" name="AutoShape 107"/>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3" name="AutoShape 108"/>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4" name="AutoShape 109"/>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56" name="Group 110"/>
                <p:cNvGrpSpPr>
                  <a:grpSpLocks/>
                </p:cNvGrpSpPr>
                <p:nvPr/>
              </p:nvGrpSpPr>
              <p:grpSpPr bwMode="auto">
                <a:xfrm rot="1353540">
                  <a:off x="2682" y="1111"/>
                  <a:ext cx="743" cy="186"/>
                  <a:chOff x="1565" y="2568"/>
                  <a:chExt cx="1118" cy="279"/>
                </a:xfrm>
              </p:grpSpPr>
              <p:sp>
                <p:nvSpPr>
                  <p:cNvPr id="157" name="AutoShape 111"/>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8" name="AutoShape 112"/>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9" name="AutoShape 113"/>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0" name="AutoShape 114"/>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grpSp>
        <p:grpSp>
          <p:nvGrpSpPr>
            <p:cNvPr id="139" name="Group 115"/>
            <p:cNvGrpSpPr>
              <a:grpSpLocks/>
            </p:cNvGrpSpPr>
            <p:nvPr/>
          </p:nvGrpSpPr>
          <p:grpSpPr bwMode="auto">
            <a:xfrm rot="-3733502" flipH="1" flipV="1">
              <a:off x="2362" y="1505"/>
              <a:ext cx="527" cy="128"/>
              <a:chOff x="2532" y="1051"/>
              <a:chExt cx="893" cy="246"/>
            </a:xfrm>
          </p:grpSpPr>
          <p:grpSp>
            <p:nvGrpSpPr>
              <p:cNvPr id="141" name="Group 116"/>
              <p:cNvGrpSpPr>
                <a:grpSpLocks/>
              </p:cNvGrpSpPr>
              <p:nvPr/>
            </p:nvGrpSpPr>
            <p:grpSpPr bwMode="auto">
              <a:xfrm>
                <a:off x="2532" y="1051"/>
                <a:ext cx="743" cy="185"/>
                <a:chOff x="1565" y="2568"/>
                <a:chExt cx="1118" cy="279"/>
              </a:xfrm>
            </p:grpSpPr>
            <p:sp>
              <p:nvSpPr>
                <p:cNvPr id="147" name="AutoShape 117"/>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8" name="AutoShape 118"/>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9" name="AutoShape 119"/>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0" name="AutoShape 120"/>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42" name="Group 121"/>
              <p:cNvGrpSpPr>
                <a:grpSpLocks/>
              </p:cNvGrpSpPr>
              <p:nvPr/>
            </p:nvGrpSpPr>
            <p:grpSpPr bwMode="auto">
              <a:xfrm rot="1353540">
                <a:off x="2682" y="1111"/>
                <a:ext cx="743" cy="186"/>
                <a:chOff x="1565" y="2568"/>
                <a:chExt cx="1118" cy="279"/>
              </a:xfrm>
            </p:grpSpPr>
            <p:sp>
              <p:nvSpPr>
                <p:cNvPr id="143" name="AutoShape 122"/>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4" name="AutoShape 123"/>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5" name="AutoShape 124"/>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6" name="AutoShape 125"/>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140" name="Rectangle 126"/>
            <p:cNvSpPr>
              <a:spLocks noChangeArrowheads="1"/>
            </p:cNvSpPr>
            <p:nvPr/>
          </p:nvSpPr>
          <p:spPr bwMode="gray">
            <a:xfrm>
              <a:off x="2225" y="1272"/>
              <a:ext cx="411" cy="213"/>
            </a:xfrm>
            <a:prstGeom prst="rect">
              <a:avLst/>
            </a:prstGeom>
            <a:noFill/>
            <a:ln>
              <a:noFill/>
            </a:ln>
            <a:effectLst/>
            <a:extLst>
              <a:ext uri="{909E8E84-426E-40DD-AFC4-6F175D3DCCD1}">
                <a14:hiddenFill xmlns:a14="http://schemas.microsoft.com/office/drawing/2010/main">
                  <a:gradFill rotWithShape="1">
                    <a:gsLst>
                      <a:gs pos="0">
                        <a:srgbClr val="88A3A5"/>
                      </a:gs>
                      <a:gs pos="100000">
                        <a:schemeClr val="accent1"/>
                      </a:gs>
                    </a:gsLst>
                    <a:lin ang="189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92929"/>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b="1" dirty="0" smtClean="0">
                  <a:solidFill>
                    <a:srgbClr val="000000"/>
                  </a:solidFill>
                </a:rPr>
                <a:t>Main</a:t>
              </a:r>
              <a:endParaRPr lang="en-US" altLang="zh-CN" sz="1600" b="1" dirty="0">
                <a:solidFill>
                  <a:srgbClr val="000000"/>
                </a:solidFill>
              </a:endParaRPr>
            </a:p>
          </p:txBody>
        </p:sp>
      </p:grpSp>
      <p:grpSp>
        <p:nvGrpSpPr>
          <p:cNvPr id="165" name="Group 127"/>
          <p:cNvGrpSpPr>
            <a:grpSpLocks/>
          </p:cNvGrpSpPr>
          <p:nvPr/>
        </p:nvGrpSpPr>
        <p:grpSpPr bwMode="auto">
          <a:xfrm>
            <a:off x="6657051" y="1662175"/>
            <a:ext cx="1146175" cy="1384300"/>
            <a:chOff x="2064" y="1008"/>
            <a:chExt cx="722" cy="872"/>
          </a:xfrm>
        </p:grpSpPr>
        <p:sp>
          <p:nvSpPr>
            <p:cNvPr id="166" name="Oval 128"/>
            <p:cNvSpPr>
              <a:spLocks noChangeArrowheads="1"/>
            </p:cNvSpPr>
            <p:nvPr/>
          </p:nvSpPr>
          <p:spPr bwMode="gray">
            <a:xfrm>
              <a:off x="2064" y="1008"/>
              <a:ext cx="722" cy="727"/>
            </a:xfrm>
            <a:prstGeom prst="ellipse">
              <a:avLst/>
            </a:prstGeom>
            <a:solidFill>
              <a:srgbClr val="EAEAEA">
                <a:alpha val="50195"/>
              </a:srgbClr>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167" name="Group 129"/>
            <p:cNvGrpSpPr>
              <a:grpSpLocks/>
            </p:cNvGrpSpPr>
            <p:nvPr/>
          </p:nvGrpSpPr>
          <p:grpSpPr bwMode="auto">
            <a:xfrm>
              <a:off x="2086" y="1031"/>
              <a:ext cx="680" cy="849"/>
              <a:chOff x="3975" y="1593"/>
              <a:chExt cx="931" cy="1163"/>
            </a:xfrm>
          </p:grpSpPr>
          <p:pic>
            <p:nvPicPr>
              <p:cNvPr id="180" name="Picture 130"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975" y="1593"/>
                <a:ext cx="925" cy="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 name="Oval 131"/>
              <p:cNvSpPr>
                <a:spLocks noChangeArrowheads="1"/>
              </p:cNvSpPr>
              <p:nvPr/>
            </p:nvSpPr>
            <p:spPr bwMode="gray">
              <a:xfrm>
                <a:off x="3975" y="1593"/>
                <a:ext cx="931" cy="937"/>
              </a:xfrm>
              <a:prstGeom prst="ellipse">
                <a:avLst/>
              </a:prstGeom>
              <a:solidFill>
                <a:schemeClr val="folHlink">
                  <a:alpha val="50195"/>
                </a:schemeClr>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182" name="Picture 132" descr="light_shadow1"/>
              <p:cNvPicPr>
                <a:picLocks noChangeAspect="1" noChangeArrowheads="1"/>
              </p:cNvPicPr>
              <p:nvPr/>
            </p:nvPicPr>
            <p:blipFill>
              <a:blip r:embed="rId4">
                <a:extLst>
                  <a:ext uri="{28A0092B-C50C-407E-A947-70E740481C1C}">
                    <a14:useLocalDpi xmlns:a14="http://schemas.microsoft.com/office/drawing/2010/main" val="0"/>
                  </a:ext>
                </a:extLst>
              </a:blip>
              <a:srcRect t="14285"/>
              <a:stretch>
                <a:fillRect/>
              </a:stretch>
            </p:blipFill>
            <p:spPr bwMode="gray">
              <a:xfrm>
                <a:off x="3984" y="1632"/>
                <a:ext cx="682" cy="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3" name="Group 133"/>
              <p:cNvGrpSpPr>
                <a:grpSpLocks/>
              </p:cNvGrpSpPr>
              <p:nvPr/>
            </p:nvGrpSpPr>
            <p:grpSpPr bwMode="auto">
              <a:xfrm rot="-3733502" flipH="1" flipV="1">
                <a:off x="4256" y="2247"/>
                <a:ext cx="820" cy="198"/>
                <a:chOff x="2532" y="1051"/>
                <a:chExt cx="893" cy="246"/>
              </a:xfrm>
            </p:grpSpPr>
            <p:grpSp>
              <p:nvGrpSpPr>
                <p:cNvPr id="184" name="Group 134"/>
                <p:cNvGrpSpPr>
                  <a:grpSpLocks/>
                </p:cNvGrpSpPr>
                <p:nvPr/>
              </p:nvGrpSpPr>
              <p:grpSpPr bwMode="auto">
                <a:xfrm>
                  <a:off x="2532" y="1051"/>
                  <a:ext cx="743" cy="185"/>
                  <a:chOff x="1565" y="2568"/>
                  <a:chExt cx="1118" cy="279"/>
                </a:xfrm>
              </p:grpSpPr>
              <p:sp>
                <p:nvSpPr>
                  <p:cNvPr id="190" name="AutoShape 135"/>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1" name="AutoShape 136"/>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2" name="AutoShape 137"/>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3" name="AutoShape 138"/>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85" name="Group 139"/>
                <p:cNvGrpSpPr>
                  <a:grpSpLocks/>
                </p:cNvGrpSpPr>
                <p:nvPr/>
              </p:nvGrpSpPr>
              <p:grpSpPr bwMode="auto">
                <a:xfrm rot="1353540">
                  <a:off x="2682" y="1111"/>
                  <a:ext cx="743" cy="186"/>
                  <a:chOff x="1565" y="2568"/>
                  <a:chExt cx="1118" cy="279"/>
                </a:xfrm>
              </p:grpSpPr>
              <p:sp>
                <p:nvSpPr>
                  <p:cNvPr id="186" name="AutoShape 140"/>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7" name="AutoShape 141"/>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8" name="AutoShape 142"/>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9" name="AutoShape 143"/>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grpSp>
        <p:grpSp>
          <p:nvGrpSpPr>
            <p:cNvPr id="168" name="Group 144"/>
            <p:cNvGrpSpPr>
              <a:grpSpLocks/>
            </p:cNvGrpSpPr>
            <p:nvPr/>
          </p:nvGrpSpPr>
          <p:grpSpPr bwMode="auto">
            <a:xfrm rot="-3733502" flipH="1" flipV="1">
              <a:off x="2362" y="1505"/>
              <a:ext cx="527" cy="128"/>
              <a:chOff x="2532" y="1051"/>
              <a:chExt cx="893" cy="246"/>
            </a:xfrm>
          </p:grpSpPr>
          <p:grpSp>
            <p:nvGrpSpPr>
              <p:cNvPr id="170" name="Group 145"/>
              <p:cNvGrpSpPr>
                <a:grpSpLocks/>
              </p:cNvGrpSpPr>
              <p:nvPr/>
            </p:nvGrpSpPr>
            <p:grpSpPr bwMode="auto">
              <a:xfrm>
                <a:off x="2532" y="1051"/>
                <a:ext cx="743" cy="185"/>
                <a:chOff x="1565" y="2568"/>
                <a:chExt cx="1118" cy="279"/>
              </a:xfrm>
            </p:grpSpPr>
            <p:sp>
              <p:nvSpPr>
                <p:cNvPr id="176" name="AutoShape 146"/>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7" name="AutoShape 147"/>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8" name="AutoShape 148"/>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9" name="AutoShape 149"/>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71" name="Group 150"/>
              <p:cNvGrpSpPr>
                <a:grpSpLocks/>
              </p:cNvGrpSpPr>
              <p:nvPr/>
            </p:nvGrpSpPr>
            <p:grpSpPr bwMode="auto">
              <a:xfrm rot="1353540">
                <a:off x="2682" y="1111"/>
                <a:ext cx="743" cy="186"/>
                <a:chOff x="1565" y="2568"/>
                <a:chExt cx="1118" cy="279"/>
              </a:xfrm>
            </p:grpSpPr>
            <p:sp>
              <p:nvSpPr>
                <p:cNvPr id="172" name="AutoShape 151"/>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3" name="AutoShape 152"/>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4" name="AutoShape 153"/>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5" name="AutoShape 154"/>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169" name="Rectangle 155"/>
            <p:cNvSpPr>
              <a:spLocks noChangeArrowheads="1"/>
            </p:cNvSpPr>
            <p:nvPr/>
          </p:nvSpPr>
          <p:spPr bwMode="gray">
            <a:xfrm>
              <a:off x="2201" y="1272"/>
              <a:ext cx="461" cy="213"/>
            </a:xfrm>
            <a:prstGeom prst="rect">
              <a:avLst/>
            </a:prstGeom>
            <a:noFill/>
            <a:ln>
              <a:noFill/>
            </a:ln>
            <a:effectLst/>
            <a:extLst>
              <a:ext uri="{909E8E84-426E-40DD-AFC4-6F175D3DCCD1}">
                <a14:hiddenFill xmlns:a14="http://schemas.microsoft.com/office/drawing/2010/main">
                  <a:gradFill rotWithShape="1">
                    <a:gsLst>
                      <a:gs pos="0">
                        <a:srgbClr val="88A3A5"/>
                      </a:gs>
                      <a:gs pos="100000">
                        <a:schemeClr val="accent1"/>
                      </a:gs>
                    </a:gsLst>
                    <a:lin ang="189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92929"/>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1600" b="1" dirty="0" smtClean="0">
                  <a:solidFill>
                    <a:srgbClr val="000000"/>
                  </a:solidFill>
                </a:rPr>
                <a:t>Basic</a:t>
              </a:r>
              <a:endParaRPr lang="en-US" altLang="zh-CN" sz="1600" b="1" dirty="0">
                <a:solidFill>
                  <a:srgbClr val="000000"/>
                </a:solidFill>
              </a:endParaRPr>
            </a:p>
          </p:txBody>
        </p:sp>
      </p:grpSp>
      <p:grpSp>
        <p:nvGrpSpPr>
          <p:cNvPr id="194" name="Group 156"/>
          <p:cNvGrpSpPr>
            <a:grpSpLocks/>
          </p:cNvGrpSpPr>
          <p:nvPr/>
        </p:nvGrpSpPr>
        <p:grpSpPr bwMode="auto">
          <a:xfrm rot="4976862" flipH="1">
            <a:off x="5958551" y="3456050"/>
            <a:ext cx="673100" cy="647700"/>
            <a:chOff x="1944" y="1111"/>
            <a:chExt cx="204" cy="196"/>
          </a:xfrm>
        </p:grpSpPr>
        <p:pic>
          <p:nvPicPr>
            <p:cNvPr id="195" name="Picture 157" descr="circuler_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gray">
            <a:xfrm flipH="1">
              <a:off x="1961" y="1124"/>
              <a:ext cx="174"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6" name="Oval 158"/>
            <p:cNvSpPr>
              <a:spLocks noChangeArrowheads="1"/>
            </p:cNvSpPr>
            <p:nvPr/>
          </p:nvSpPr>
          <p:spPr bwMode="gray">
            <a:xfrm flipH="1">
              <a:off x="1962" y="1124"/>
              <a:ext cx="173" cy="172"/>
            </a:xfrm>
            <a:prstGeom prst="ellipse">
              <a:avLst/>
            </a:prstGeom>
            <a:gradFill rotWithShape="1">
              <a:gsLst>
                <a:gs pos="0">
                  <a:schemeClr val="bg2">
                    <a:gamma/>
                    <a:shade val="46275"/>
                    <a:invGamma/>
                  </a:schemeClr>
                </a:gs>
                <a:gs pos="50000">
                  <a:schemeClr val="bg2">
                    <a:alpha val="50000"/>
                  </a:schemeClr>
                </a:gs>
                <a:gs pos="100000">
                  <a:schemeClr val="bg2">
                    <a:gamma/>
                    <a:shade val="46275"/>
                    <a:invGamma/>
                  </a:scheme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zh-CN" altLang="en-US" dirty="0">
                <a:latin typeface="Arial" charset="0"/>
              </a:endParaRPr>
            </a:p>
          </p:txBody>
        </p:sp>
        <p:grpSp>
          <p:nvGrpSpPr>
            <p:cNvPr id="197" name="Group 159"/>
            <p:cNvGrpSpPr>
              <a:grpSpLocks/>
            </p:cNvGrpSpPr>
            <p:nvPr/>
          </p:nvGrpSpPr>
          <p:grpSpPr bwMode="auto">
            <a:xfrm rot="1297425" flipV="1">
              <a:off x="1971" y="1258"/>
              <a:ext cx="151" cy="37"/>
              <a:chOff x="2532" y="1051"/>
              <a:chExt cx="893" cy="246"/>
            </a:xfrm>
          </p:grpSpPr>
          <p:grpSp>
            <p:nvGrpSpPr>
              <p:cNvPr id="200" name="Group 160"/>
              <p:cNvGrpSpPr>
                <a:grpSpLocks/>
              </p:cNvGrpSpPr>
              <p:nvPr/>
            </p:nvGrpSpPr>
            <p:grpSpPr bwMode="auto">
              <a:xfrm>
                <a:off x="2532" y="1051"/>
                <a:ext cx="743" cy="185"/>
                <a:chOff x="1565" y="2568"/>
                <a:chExt cx="1118" cy="279"/>
              </a:xfrm>
            </p:grpSpPr>
            <p:sp>
              <p:nvSpPr>
                <p:cNvPr id="206" name="AutoShape 161"/>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7" name="AutoShape 162"/>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8" name="AutoShape 163"/>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9" name="AutoShape 164"/>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201" name="Group 165"/>
              <p:cNvGrpSpPr>
                <a:grpSpLocks/>
              </p:cNvGrpSpPr>
              <p:nvPr/>
            </p:nvGrpSpPr>
            <p:grpSpPr bwMode="auto">
              <a:xfrm rot="1353540">
                <a:off x="2682" y="1111"/>
                <a:ext cx="743" cy="186"/>
                <a:chOff x="1565" y="2568"/>
                <a:chExt cx="1118" cy="279"/>
              </a:xfrm>
            </p:grpSpPr>
            <p:sp>
              <p:nvSpPr>
                <p:cNvPr id="202" name="AutoShape 166"/>
                <p:cNvSpPr>
                  <a:spLocks noChangeArrowheads="1"/>
                </p:cNvSpPr>
                <p:nvPr/>
              </p:nvSpPr>
              <p:spPr bwMode="gray">
                <a:xfrm rot="5263130">
                  <a:off x="1859"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3" name="AutoShape 167"/>
                <p:cNvSpPr>
                  <a:spLocks noChangeArrowheads="1"/>
                </p:cNvSpPr>
                <p:nvPr/>
              </p:nvSpPr>
              <p:spPr bwMode="gray">
                <a:xfrm rot="6078281">
                  <a:off x="1995" y="2274"/>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4" name="AutoShape 168"/>
                <p:cNvSpPr>
                  <a:spLocks noChangeArrowheads="1"/>
                </p:cNvSpPr>
                <p:nvPr/>
              </p:nvSpPr>
              <p:spPr bwMode="gray">
                <a:xfrm rot="6373927">
                  <a:off x="2071" y="229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5" name="AutoShape 169"/>
                <p:cNvSpPr>
                  <a:spLocks noChangeArrowheads="1"/>
                </p:cNvSpPr>
                <p:nvPr/>
              </p:nvSpPr>
              <p:spPr bwMode="gray">
                <a:xfrm rot="6906312">
                  <a:off x="2161" y="2326"/>
                  <a:ext cx="227" cy="816"/>
                </a:xfrm>
                <a:prstGeom prst="moon">
                  <a:avLst>
                    <a:gd name="adj" fmla="val 49773"/>
                  </a:avLst>
                </a:prstGeom>
                <a:solidFill>
                  <a:srgbClr val="FFFFFF">
                    <a:alpha val="3922"/>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198" name="Arc 170"/>
            <p:cNvSpPr>
              <a:spLocks/>
            </p:cNvSpPr>
            <p:nvPr/>
          </p:nvSpPr>
          <p:spPr bwMode="gray">
            <a:xfrm rot="3847716">
              <a:off x="1948" y="1107"/>
              <a:ext cx="196" cy="204"/>
            </a:xfrm>
            <a:custGeom>
              <a:avLst/>
              <a:gdLst>
                <a:gd name="T0" fmla="*/ 16 w 43200"/>
                <a:gd name="T1" fmla="*/ 159 h 43155"/>
                <a:gd name="T2" fmla="*/ 104 w 43200"/>
                <a:gd name="T3" fmla="*/ 204 h 43155"/>
                <a:gd name="T4" fmla="*/ 98 w 43200"/>
                <a:gd name="T5" fmla="*/ 102 h 43155"/>
                <a:gd name="T6" fmla="*/ 0 60000 65536"/>
                <a:gd name="T7" fmla="*/ 0 60000 65536"/>
                <a:gd name="T8" fmla="*/ 0 60000 65536"/>
              </a:gdLst>
              <a:ahLst/>
              <a:cxnLst>
                <a:cxn ang="T6">
                  <a:pos x="T0" y="T1"/>
                </a:cxn>
                <a:cxn ang="T7">
                  <a:pos x="T2" y="T3"/>
                </a:cxn>
                <a:cxn ang="T8">
                  <a:pos x="T4" y="T5"/>
                </a:cxn>
              </a:cxnLst>
              <a:rect l="0" t="0" r="r" b="b"/>
              <a:pathLst>
                <a:path w="43200" h="43155" fill="none"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path>
                <a:path w="43200" h="43155" stroke="0" extrusionOk="0">
                  <a:moveTo>
                    <a:pt x="3603" y="33544"/>
                  </a:moveTo>
                  <a:cubicBezTo>
                    <a:pt x="1253" y="30004"/>
                    <a:pt x="0" y="25849"/>
                    <a:pt x="0" y="21600"/>
                  </a:cubicBezTo>
                  <a:cubicBezTo>
                    <a:pt x="0" y="9670"/>
                    <a:pt x="9670" y="0"/>
                    <a:pt x="21600" y="0"/>
                  </a:cubicBezTo>
                  <a:cubicBezTo>
                    <a:pt x="33529" y="0"/>
                    <a:pt x="43200" y="9670"/>
                    <a:pt x="43200" y="21600"/>
                  </a:cubicBezTo>
                  <a:cubicBezTo>
                    <a:pt x="43200" y="32987"/>
                    <a:pt x="34359" y="42418"/>
                    <a:pt x="22995" y="43154"/>
                  </a:cubicBezTo>
                  <a:lnTo>
                    <a:pt x="21600" y="21600"/>
                  </a:lnTo>
                  <a:lnTo>
                    <a:pt x="3603" y="33544"/>
                  </a:lnTo>
                  <a:close/>
                </a:path>
              </a:pathLst>
            </a:custGeom>
            <a:noFill/>
            <a:ln w="12700">
              <a:solidFill>
                <a:srgbClr val="000000"/>
              </a:solidFill>
              <a:prstDash val="sysDot"/>
              <a:round/>
              <a:headEnd/>
              <a:tailEnd type="triangle" w="sm" len="sm"/>
            </a:ln>
            <a:effectLst/>
            <a:extLst>
              <a:ext uri="{909E8E84-426E-40DD-AFC4-6F175D3DCCD1}">
                <a14:hiddenFill xmlns:a14="http://schemas.microsoft.com/office/drawing/2010/main">
                  <a:solidFill>
                    <a:srgbClr val="00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99" name="Picture 171" descr="light_shadow1"/>
            <p:cNvPicPr>
              <a:picLocks noChangeAspect="1" noChangeArrowheads="1"/>
            </p:cNvPicPr>
            <p:nvPr/>
          </p:nvPicPr>
          <p:blipFill>
            <a:blip r:embed="rId6">
              <a:extLst>
                <a:ext uri="{28A0092B-C50C-407E-A947-70E740481C1C}">
                  <a14:useLocalDpi xmlns:a14="http://schemas.microsoft.com/office/drawing/2010/main" val="0"/>
                </a:ext>
              </a:extLst>
            </a:blip>
            <a:srcRect t="23740"/>
            <a:stretch>
              <a:fillRect/>
            </a:stretch>
          </p:blipFill>
          <p:spPr bwMode="gray">
            <a:xfrm rot="2569845" flipH="1">
              <a:off x="2015" y="1139"/>
              <a:ext cx="129" cy="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0" name="AutoShape 172"/>
          <p:cNvSpPr>
            <a:spLocks/>
          </p:cNvSpPr>
          <p:nvPr/>
        </p:nvSpPr>
        <p:spPr bwMode="auto">
          <a:xfrm>
            <a:off x="8843913" y="1893500"/>
            <a:ext cx="1721772" cy="366713"/>
          </a:xfrm>
          <a:prstGeom prst="accentCallout2">
            <a:avLst>
              <a:gd name="adj1" fmla="val 31167"/>
              <a:gd name="adj2" fmla="val -5046"/>
              <a:gd name="adj3" fmla="val 31167"/>
              <a:gd name="adj4" fmla="val -38907"/>
              <a:gd name="adj5" fmla="val 99565"/>
              <a:gd name="adj6" fmla="val -73185"/>
            </a:avLst>
          </a:prstGeom>
          <a:noFill/>
          <a:ln w="9525">
            <a:solidFill>
              <a:schemeClr val="folHlink"/>
            </a:solidFill>
            <a:miter lim="800000"/>
            <a:headEnd/>
            <a:tailEnd type="diamond" w="med" len="med"/>
          </a:ln>
          <a:effectLst/>
          <a:extLst>
            <a:ext uri="{909E8E84-426E-40DD-AFC4-6F175D3DCCD1}">
              <a14:hiddenFill xmlns:a14="http://schemas.microsoft.com/office/drawing/2010/main">
                <a:solidFill>
                  <a:srgbClr val="CC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dirty="0" smtClean="0"/>
              <a:t>    3.</a:t>
            </a:r>
            <a:r>
              <a:rPr lang="zh-CN" altLang="en-US" sz="2000" dirty="0" smtClean="0"/>
              <a:t>图像滤波</a:t>
            </a:r>
            <a:endParaRPr lang="en-US" altLang="zh-CN" sz="2000" dirty="0"/>
          </a:p>
        </p:txBody>
      </p:sp>
      <p:sp>
        <p:nvSpPr>
          <p:cNvPr id="211" name="AutoShape 173"/>
          <p:cNvSpPr>
            <a:spLocks/>
          </p:cNvSpPr>
          <p:nvPr/>
        </p:nvSpPr>
        <p:spPr bwMode="auto">
          <a:xfrm>
            <a:off x="8347739" y="3889438"/>
            <a:ext cx="1814512" cy="313490"/>
          </a:xfrm>
          <a:prstGeom prst="accentCallout2">
            <a:avLst>
              <a:gd name="adj1" fmla="val 29148"/>
              <a:gd name="adj2" fmla="val -5046"/>
              <a:gd name="adj3" fmla="val 29148"/>
              <a:gd name="adj4" fmla="val -5046"/>
              <a:gd name="adj5" fmla="val 112551"/>
              <a:gd name="adj6" fmla="val -59833"/>
            </a:avLst>
          </a:prstGeom>
          <a:noFill/>
          <a:ln w="9525">
            <a:solidFill>
              <a:schemeClr val="bg2"/>
            </a:solidFill>
            <a:miter lim="800000"/>
            <a:headEnd/>
            <a:tailEnd type="diamond" w="med" len="med"/>
          </a:ln>
          <a:effectLst/>
          <a:extLst>
            <a:ext uri="{909E8E84-426E-40DD-AFC4-6F175D3DCCD1}">
              <a14:hiddenFill xmlns:a14="http://schemas.microsoft.com/office/drawing/2010/main">
                <a:solidFill>
                  <a:srgbClr val="CC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2000" dirty="0" smtClean="0"/>
              <a:t>    5.</a:t>
            </a:r>
            <a:r>
              <a:rPr lang="zh-CN" altLang="en-US" sz="2000" dirty="0" smtClean="0"/>
              <a:t>图像分割</a:t>
            </a:r>
            <a:endParaRPr lang="en-US" altLang="zh-CN" sz="2000" dirty="0"/>
          </a:p>
        </p:txBody>
      </p:sp>
      <p:sp>
        <p:nvSpPr>
          <p:cNvPr id="212" name="AutoShape 174"/>
          <p:cNvSpPr>
            <a:spLocks/>
          </p:cNvSpPr>
          <p:nvPr/>
        </p:nvSpPr>
        <p:spPr bwMode="auto">
          <a:xfrm>
            <a:off x="1087565" y="1698687"/>
            <a:ext cx="2711960" cy="305215"/>
          </a:xfrm>
          <a:prstGeom prst="accentCallout2">
            <a:avLst>
              <a:gd name="adj1" fmla="val 26278"/>
              <a:gd name="adj2" fmla="val 104782"/>
              <a:gd name="adj3" fmla="val 26278"/>
              <a:gd name="adj4" fmla="val 114843"/>
              <a:gd name="adj5" fmla="val 98542"/>
              <a:gd name="adj6" fmla="val 125000"/>
            </a:avLst>
          </a:prstGeom>
          <a:noFill/>
          <a:ln w="9525">
            <a:solidFill>
              <a:schemeClr val="hlink"/>
            </a:solidFill>
            <a:miter lim="800000"/>
            <a:headEnd/>
            <a:tailEnd type="diamond" w="med" len="med"/>
          </a:ln>
          <a:effectLst/>
          <a:extLst>
            <a:ext uri="{909E8E84-426E-40DD-AFC4-6F175D3DCCD1}">
              <a14:hiddenFill xmlns:a14="http://schemas.microsoft.com/office/drawing/2010/main">
                <a:solidFill>
                  <a:srgbClr val="CC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2000" dirty="0" smtClean="0"/>
              <a:t>2</a:t>
            </a:r>
            <a:r>
              <a:rPr lang="en-US" altLang="zh-CN" sz="2000" dirty="0"/>
              <a:t>.</a:t>
            </a:r>
            <a:r>
              <a:rPr lang="zh-CN" altLang="en-US" sz="2000" dirty="0" smtClean="0"/>
              <a:t>图像暗</a:t>
            </a:r>
            <a:r>
              <a:rPr lang="zh-CN" altLang="en-US" sz="2000" dirty="0" smtClean="0"/>
              <a:t>区域增强</a:t>
            </a:r>
            <a:endParaRPr lang="en-US" altLang="zh-CN" sz="2000" dirty="0"/>
          </a:p>
        </p:txBody>
      </p:sp>
      <p:sp>
        <p:nvSpPr>
          <p:cNvPr id="213" name="AutoShape 175"/>
          <p:cNvSpPr>
            <a:spLocks/>
          </p:cNvSpPr>
          <p:nvPr/>
        </p:nvSpPr>
        <p:spPr bwMode="auto">
          <a:xfrm>
            <a:off x="599685" y="4041838"/>
            <a:ext cx="2704566" cy="362852"/>
          </a:xfrm>
          <a:prstGeom prst="accentCallout2">
            <a:avLst>
              <a:gd name="adj1" fmla="val 26278"/>
              <a:gd name="adj2" fmla="val 104782"/>
              <a:gd name="adj3" fmla="val 26278"/>
              <a:gd name="adj4" fmla="val 118926"/>
              <a:gd name="adj5" fmla="val -35769"/>
              <a:gd name="adj6" fmla="val 134463"/>
            </a:avLst>
          </a:prstGeom>
          <a:noFill/>
          <a:ln w="9525">
            <a:solidFill>
              <a:schemeClr val="accent2"/>
            </a:solidFill>
            <a:miter lim="800000"/>
            <a:headEnd/>
            <a:tailEnd type="diamond" w="med" len="med"/>
          </a:ln>
          <a:effectLst/>
          <a:extLst>
            <a:ext uri="{909E8E84-426E-40DD-AFC4-6F175D3DCCD1}">
              <a14:hiddenFill xmlns:a14="http://schemas.microsoft.com/office/drawing/2010/main">
                <a:solidFill>
                  <a:srgbClr val="CC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r>
              <a:rPr lang="en-US" altLang="zh-CN" sz="2000" dirty="0" smtClean="0"/>
              <a:t>1.</a:t>
            </a:r>
            <a:r>
              <a:rPr lang="zh-CN" altLang="en-US" sz="2000" dirty="0" smtClean="0"/>
              <a:t>感兴趣区域定位</a:t>
            </a:r>
            <a:endParaRPr lang="en-US" altLang="zh-CN" sz="2000" dirty="0"/>
          </a:p>
        </p:txBody>
      </p:sp>
      <p:sp>
        <p:nvSpPr>
          <p:cNvPr id="214" name="AutoShape 176"/>
          <p:cNvSpPr>
            <a:spLocks/>
          </p:cNvSpPr>
          <p:nvPr/>
        </p:nvSpPr>
        <p:spPr bwMode="auto">
          <a:xfrm>
            <a:off x="1939001" y="5348350"/>
            <a:ext cx="1509713" cy="392112"/>
          </a:xfrm>
          <a:prstGeom prst="accentCallout2">
            <a:avLst>
              <a:gd name="adj1" fmla="val 29148"/>
              <a:gd name="adj2" fmla="val 105046"/>
              <a:gd name="adj3" fmla="val 29148"/>
              <a:gd name="adj4" fmla="val 105046"/>
              <a:gd name="adj5" fmla="val 153440"/>
              <a:gd name="adj6" fmla="val 175500"/>
            </a:avLst>
          </a:prstGeom>
          <a:noFill/>
          <a:ln w="9525">
            <a:solidFill>
              <a:schemeClr val="accent1"/>
            </a:solidFill>
            <a:miter lim="800000"/>
            <a:headEnd/>
            <a:tailEnd type="diamond" w="med" len="med"/>
          </a:ln>
          <a:effectLst/>
          <a:extLst>
            <a:ext uri="{909E8E84-426E-40DD-AFC4-6F175D3DCCD1}">
              <a14:hiddenFill xmlns:a14="http://schemas.microsoft.com/office/drawing/2010/main">
                <a:solidFill>
                  <a:srgbClr val="CCCC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1400" dirty="0">
              <a:solidFill>
                <a:schemeClr val="bg1"/>
              </a:solidFill>
            </a:endParaRPr>
          </a:p>
        </p:txBody>
      </p:sp>
      <p:sp>
        <p:nvSpPr>
          <p:cNvPr id="215" name="Rectangle 177"/>
          <p:cNvSpPr>
            <a:spLocks noChangeArrowheads="1"/>
          </p:cNvSpPr>
          <p:nvPr/>
        </p:nvSpPr>
        <p:spPr bwMode="auto">
          <a:xfrm>
            <a:off x="6090433" y="5543395"/>
            <a:ext cx="4283878" cy="738664"/>
          </a:xfrm>
          <a:prstGeom prst="rect">
            <a:avLst/>
          </a:prstGeom>
          <a:noFill/>
          <a:ln>
            <a:noFill/>
          </a:ln>
          <a:effectLst/>
          <a:extLst>
            <a:ext uri="{909E8E84-426E-40DD-AFC4-6F175D3DCCD1}">
              <a14:hiddenFill xmlns:a14="http://schemas.microsoft.com/office/drawing/2010/main">
                <a:gradFill rotWithShape="1">
                  <a:gsLst>
                    <a:gs pos="0">
                      <a:schemeClr val="accent1"/>
                    </a:gs>
                    <a:gs pos="50000">
                      <a:schemeClr val="bg1"/>
                    </a:gs>
                    <a:gs pos="100000">
                      <a:schemeClr val="accent1"/>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defRPr/>
            </a:pPr>
            <a:r>
              <a:rPr lang="zh-CN" altLang="en-US" sz="2400" dirty="0" smtClean="0">
                <a:latin typeface="Arial" charset="0"/>
              </a:rPr>
              <a:t>预处理：</a:t>
            </a:r>
            <a:r>
              <a:rPr lang="zh-CN" altLang="en-US" dirty="0" smtClean="0">
                <a:latin typeface="Arial" charset="0"/>
              </a:rPr>
              <a:t>  </a:t>
            </a:r>
            <a:endParaRPr lang="en-US" altLang="zh-CN" dirty="0" smtClean="0">
              <a:latin typeface="Arial" charset="0"/>
            </a:endParaRPr>
          </a:p>
          <a:p>
            <a:pPr eaLnBrk="0" hangingPunct="0">
              <a:defRPr/>
            </a:pPr>
            <a:r>
              <a:rPr lang="en-US" altLang="zh-CN" dirty="0">
                <a:latin typeface="Arial" charset="0"/>
              </a:rPr>
              <a:t> </a:t>
            </a:r>
            <a:r>
              <a:rPr lang="en-US" altLang="zh-CN" dirty="0" smtClean="0">
                <a:latin typeface="Arial" charset="0"/>
              </a:rPr>
              <a:t>          </a:t>
            </a:r>
            <a:r>
              <a:rPr lang="zh-CN" altLang="en-US" dirty="0" smtClean="0">
                <a:latin typeface="Arial" charset="0"/>
              </a:rPr>
              <a:t> 数字仪表读数的自动识别系统</a:t>
            </a:r>
            <a:endParaRPr lang="en-US" altLang="zh-CN" dirty="0">
              <a:latin typeface="Arial" charset="0"/>
            </a:endParaRPr>
          </a:p>
        </p:txBody>
      </p:sp>
      <p:sp>
        <p:nvSpPr>
          <p:cNvPr id="216" name="Rectangle 178"/>
          <p:cNvSpPr>
            <a:spLocks noChangeArrowheads="1"/>
          </p:cNvSpPr>
          <p:nvPr/>
        </p:nvSpPr>
        <p:spPr bwMode="gray">
          <a:xfrm>
            <a:off x="5956964" y="5508687"/>
            <a:ext cx="42862" cy="741363"/>
          </a:xfrm>
          <a:prstGeom prst="rect">
            <a:avLst/>
          </a:prstGeom>
          <a:solidFill>
            <a:srgbClr val="FF99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8" name="文本框 217"/>
          <p:cNvSpPr txBox="1"/>
          <p:nvPr/>
        </p:nvSpPr>
        <p:spPr>
          <a:xfrm>
            <a:off x="1802593" y="5339711"/>
            <a:ext cx="1661032" cy="400110"/>
          </a:xfrm>
          <a:prstGeom prst="rect">
            <a:avLst/>
          </a:prstGeom>
          <a:noFill/>
        </p:spPr>
        <p:txBody>
          <a:bodyPr wrap="none" rtlCol="0">
            <a:spAutoFit/>
          </a:bodyPr>
          <a:lstStyle/>
          <a:p>
            <a:r>
              <a:rPr lang="en-US" altLang="zh-CN" sz="2000" dirty="0" smtClean="0"/>
              <a:t>4.</a:t>
            </a:r>
            <a:r>
              <a:rPr lang="zh-CN" altLang="en-US" sz="2000" dirty="0" smtClean="0"/>
              <a:t>图像二值化</a:t>
            </a:r>
            <a:endParaRPr lang="en-US" altLang="zh-CN" sz="2000" dirty="0"/>
          </a:p>
        </p:txBody>
      </p:sp>
      <p:sp>
        <p:nvSpPr>
          <p:cNvPr id="38" name="等腰三角形 37"/>
          <p:cNvSpPr/>
          <p:nvPr/>
        </p:nvSpPr>
        <p:spPr>
          <a:xfrm rot="5400000">
            <a:off x="8861539" y="1984753"/>
            <a:ext cx="223931" cy="193044"/>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等腰三角形 35"/>
          <p:cNvSpPr/>
          <p:nvPr/>
        </p:nvSpPr>
        <p:spPr>
          <a:xfrm rot="5400000">
            <a:off x="8351644" y="3955403"/>
            <a:ext cx="223931" cy="193044"/>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等腰三角形 220"/>
          <p:cNvSpPr/>
          <p:nvPr/>
        </p:nvSpPr>
        <p:spPr>
          <a:xfrm rot="5400000">
            <a:off x="1586268" y="5419689"/>
            <a:ext cx="223931" cy="193044"/>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等腰三角形 33"/>
          <p:cNvSpPr/>
          <p:nvPr/>
        </p:nvSpPr>
        <p:spPr>
          <a:xfrm rot="5400000">
            <a:off x="908569" y="4117573"/>
            <a:ext cx="223931" cy="193044"/>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nvSpPr>
        <p:spPr>
          <a:xfrm rot="5400000">
            <a:off x="1072540" y="1736018"/>
            <a:ext cx="203625" cy="220429"/>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5756208" y="3519520"/>
            <a:ext cx="958917" cy="400110"/>
          </a:xfrm>
          <a:prstGeom prst="rect">
            <a:avLst/>
          </a:prstGeom>
          <a:noFill/>
        </p:spPr>
        <p:txBody>
          <a:bodyPr wrap="none" lIns="91440" tIns="45720" rIns="91440" bIns="45720">
            <a:spAutoFit/>
          </a:bodyPr>
          <a:lstStyle/>
          <a:p>
            <a:pPr algn="ctr"/>
            <a:r>
              <a:rPr lang="zh-CN" altLang="en-US" sz="2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预处理</a:t>
            </a:r>
            <a:endParaRPr lang="zh-CN" alt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2114084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13"/>
                                        </p:tgtEl>
                                        <p:attrNameLst>
                                          <p:attrName>style.visibility</p:attrName>
                                        </p:attrNameLst>
                                      </p:cBhvr>
                                      <p:to>
                                        <p:strVal val="visible"/>
                                      </p:to>
                                    </p:set>
                                    <p:animEffect transition="in" filter="wipe(down)">
                                      <p:cBhvr>
                                        <p:cTn id="7" dur="500"/>
                                        <p:tgtEl>
                                          <p:spTgt spid="21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down)">
                                      <p:cBhvr>
                                        <p:cTn id="10" dur="500"/>
                                        <p:tgtEl>
                                          <p:spTgt spid="34"/>
                                        </p:tgtEl>
                                      </p:cBhvr>
                                    </p:animEffect>
                                  </p:childTnLst>
                                </p:cTn>
                              </p:par>
                              <p:par>
                                <p:cTn id="11" presetID="2" presetClass="entr" presetSubtype="4" fill="hold" grpId="0" nodeType="withEffect">
                                  <p:stCondLst>
                                    <p:cond delay="0"/>
                                  </p:stCondLst>
                                  <p:childTnLst>
                                    <p:set>
                                      <p:cBhvr>
                                        <p:cTn id="12" dur="1" fill="hold">
                                          <p:stCondLst>
                                            <p:cond delay="0"/>
                                          </p:stCondLst>
                                        </p:cTn>
                                        <p:tgtEl>
                                          <p:spTgt spid="214"/>
                                        </p:tgtEl>
                                        <p:attrNameLst>
                                          <p:attrName>style.visibility</p:attrName>
                                        </p:attrNameLst>
                                      </p:cBhvr>
                                      <p:to>
                                        <p:strVal val="visible"/>
                                      </p:to>
                                    </p:set>
                                    <p:anim calcmode="lin" valueType="num">
                                      <p:cBhvr additive="base">
                                        <p:cTn id="13" dur="500" fill="hold"/>
                                        <p:tgtEl>
                                          <p:spTgt spid="214"/>
                                        </p:tgtEl>
                                        <p:attrNameLst>
                                          <p:attrName>ppt_x</p:attrName>
                                        </p:attrNameLst>
                                      </p:cBhvr>
                                      <p:tavLst>
                                        <p:tav tm="0">
                                          <p:val>
                                            <p:strVal val="#ppt_x"/>
                                          </p:val>
                                        </p:tav>
                                        <p:tav tm="100000">
                                          <p:val>
                                            <p:strVal val="#ppt_x"/>
                                          </p:val>
                                        </p:tav>
                                      </p:tavLst>
                                    </p:anim>
                                    <p:anim calcmode="lin" valueType="num">
                                      <p:cBhvr additive="base">
                                        <p:cTn id="14" dur="500" fill="hold"/>
                                        <p:tgtEl>
                                          <p:spTgt spid="214"/>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18"/>
                                        </p:tgtEl>
                                        <p:attrNameLst>
                                          <p:attrName>style.visibility</p:attrName>
                                        </p:attrNameLst>
                                      </p:cBhvr>
                                      <p:to>
                                        <p:strVal val="visible"/>
                                      </p:to>
                                    </p:set>
                                    <p:anim calcmode="lin" valueType="num">
                                      <p:cBhvr additive="base">
                                        <p:cTn id="17" dur="500" fill="hold"/>
                                        <p:tgtEl>
                                          <p:spTgt spid="218"/>
                                        </p:tgtEl>
                                        <p:attrNameLst>
                                          <p:attrName>ppt_x</p:attrName>
                                        </p:attrNameLst>
                                      </p:cBhvr>
                                      <p:tavLst>
                                        <p:tav tm="0">
                                          <p:val>
                                            <p:strVal val="#ppt_x"/>
                                          </p:val>
                                        </p:tav>
                                        <p:tav tm="100000">
                                          <p:val>
                                            <p:strVal val="#ppt_x"/>
                                          </p:val>
                                        </p:tav>
                                      </p:tavLst>
                                    </p:anim>
                                    <p:anim calcmode="lin" valueType="num">
                                      <p:cBhvr additive="base">
                                        <p:cTn id="18" dur="500" fill="hold"/>
                                        <p:tgtEl>
                                          <p:spTgt spid="21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21"/>
                                        </p:tgtEl>
                                        <p:attrNameLst>
                                          <p:attrName>style.visibility</p:attrName>
                                        </p:attrNameLst>
                                      </p:cBhvr>
                                      <p:to>
                                        <p:strVal val="visible"/>
                                      </p:to>
                                    </p:set>
                                    <p:anim calcmode="lin" valueType="num">
                                      <p:cBhvr additive="base">
                                        <p:cTn id="21" dur="500" fill="hold"/>
                                        <p:tgtEl>
                                          <p:spTgt spid="221"/>
                                        </p:tgtEl>
                                        <p:attrNameLst>
                                          <p:attrName>ppt_x</p:attrName>
                                        </p:attrNameLst>
                                      </p:cBhvr>
                                      <p:tavLst>
                                        <p:tav tm="0">
                                          <p:val>
                                            <p:strVal val="#ppt_x"/>
                                          </p:val>
                                        </p:tav>
                                        <p:tav tm="100000">
                                          <p:val>
                                            <p:strVal val="#ppt_x"/>
                                          </p:val>
                                        </p:tav>
                                      </p:tavLst>
                                    </p:anim>
                                    <p:anim calcmode="lin" valueType="num">
                                      <p:cBhvr additive="base">
                                        <p:cTn id="22" dur="500" fill="hold"/>
                                        <p:tgtEl>
                                          <p:spTgt spid="221"/>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11"/>
                                        </p:tgtEl>
                                        <p:attrNameLst>
                                          <p:attrName>style.visibility</p:attrName>
                                        </p:attrNameLst>
                                      </p:cBhvr>
                                      <p:to>
                                        <p:strVal val="visible"/>
                                      </p:to>
                                    </p:set>
                                    <p:anim calcmode="lin" valueType="num">
                                      <p:cBhvr additive="base">
                                        <p:cTn id="25" dur="500" fill="hold"/>
                                        <p:tgtEl>
                                          <p:spTgt spid="211"/>
                                        </p:tgtEl>
                                        <p:attrNameLst>
                                          <p:attrName>ppt_x</p:attrName>
                                        </p:attrNameLst>
                                      </p:cBhvr>
                                      <p:tavLst>
                                        <p:tav tm="0">
                                          <p:val>
                                            <p:strVal val="#ppt_x"/>
                                          </p:val>
                                        </p:tav>
                                        <p:tav tm="100000">
                                          <p:val>
                                            <p:strVal val="#ppt_x"/>
                                          </p:val>
                                        </p:tav>
                                      </p:tavLst>
                                    </p:anim>
                                    <p:anim calcmode="lin" valueType="num">
                                      <p:cBhvr additive="base">
                                        <p:cTn id="26" dur="500" fill="hold"/>
                                        <p:tgtEl>
                                          <p:spTgt spid="211"/>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 calcmode="lin" valueType="num">
                                      <p:cBhvr additive="base">
                                        <p:cTn id="29" dur="500" fill="hold"/>
                                        <p:tgtEl>
                                          <p:spTgt spid="36"/>
                                        </p:tgtEl>
                                        <p:attrNameLst>
                                          <p:attrName>ppt_x</p:attrName>
                                        </p:attrNameLst>
                                      </p:cBhvr>
                                      <p:tavLst>
                                        <p:tav tm="0">
                                          <p:val>
                                            <p:strVal val="#ppt_x"/>
                                          </p:val>
                                        </p:tav>
                                        <p:tav tm="100000">
                                          <p:val>
                                            <p:strVal val="#ppt_x"/>
                                          </p:val>
                                        </p:tav>
                                      </p:tavLst>
                                    </p:anim>
                                    <p:anim calcmode="lin" valueType="num">
                                      <p:cBhvr additive="base">
                                        <p:cTn id="30" dur="500" fill="hold"/>
                                        <p:tgtEl>
                                          <p:spTgt spid="3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10"/>
                                        </p:tgtEl>
                                        <p:attrNameLst>
                                          <p:attrName>style.visibility</p:attrName>
                                        </p:attrNameLst>
                                      </p:cBhvr>
                                      <p:to>
                                        <p:strVal val="visible"/>
                                      </p:to>
                                    </p:set>
                                    <p:anim calcmode="lin" valueType="num">
                                      <p:cBhvr additive="base">
                                        <p:cTn id="33" dur="500" fill="hold"/>
                                        <p:tgtEl>
                                          <p:spTgt spid="210"/>
                                        </p:tgtEl>
                                        <p:attrNameLst>
                                          <p:attrName>ppt_x</p:attrName>
                                        </p:attrNameLst>
                                      </p:cBhvr>
                                      <p:tavLst>
                                        <p:tav tm="0">
                                          <p:val>
                                            <p:strVal val="#ppt_x"/>
                                          </p:val>
                                        </p:tav>
                                        <p:tav tm="100000">
                                          <p:val>
                                            <p:strVal val="#ppt_x"/>
                                          </p:val>
                                        </p:tav>
                                      </p:tavLst>
                                    </p:anim>
                                    <p:anim calcmode="lin" valueType="num">
                                      <p:cBhvr additive="base">
                                        <p:cTn id="34" dur="500" fill="hold"/>
                                        <p:tgtEl>
                                          <p:spTgt spid="210"/>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anim calcmode="lin" valueType="num">
                                      <p:cBhvr additive="base">
                                        <p:cTn id="37" dur="500" fill="hold"/>
                                        <p:tgtEl>
                                          <p:spTgt spid="38"/>
                                        </p:tgtEl>
                                        <p:attrNameLst>
                                          <p:attrName>ppt_x</p:attrName>
                                        </p:attrNameLst>
                                      </p:cBhvr>
                                      <p:tavLst>
                                        <p:tav tm="0">
                                          <p:val>
                                            <p:strVal val="#ppt_x"/>
                                          </p:val>
                                        </p:tav>
                                        <p:tav tm="100000">
                                          <p:val>
                                            <p:strVal val="#ppt_x"/>
                                          </p:val>
                                        </p:tav>
                                      </p:tavLst>
                                    </p:anim>
                                    <p:anim calcmode="lin" valueType="num">
                                      <p:cBhvr additive="base">
                                        <p:cTn id="38" dur="500" fill="hold"/>
                                        <p:tgtEl>
                                          <p:spTgt spid="3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additive="base">
                                        <p:cTn id="41" dur="500" fill="hold"/>
                                        <p:tgtEl>
                                          <p:spTgt spid="32"/>
                                        </p:tgtEl>
                                        <p:attrNameLst>
                                          <p:attrName>ppt_x</p:attrName>
                                        </p:attrNameLst>
                                      </p:cBhvr>
                                      <p:tavLst>
                                        <p:tav tm="0">
                                          <p:val>
                                            <p:strVal val="#ppt_x"/>
                                          </p:val>
                                        </p:tav>
                                        <p:tav tm="100000">
                                          <p:val>
                                            <p:strVal val="#ppt_x"/>
                                          </p:val>
                                        </p:tav>
                                      </p:tavLst>
                                    </p:anim>
                                    <p:anim calcmode="lin" valueType="num">
                                      <p:cBhvr additive="base">
                                        <p:cTn id="42" dur="500" fill="hold"/>
                                        <p:tgtEl>
                                          <p:spTgt spid="32"/>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12"/>
                                        </p:tgtEl>
                                        <p:attrNameLst>
                                          <p:attrName>style.visibility</p:attrName>
                                        </p:attrNameLst>
                                      </p:cBhvr>
                                      <p:to>
                                        <p:strVal val="visible"/>
                                      </p:to>
                                    </p:set>
                                    <p:anim calcmode="lin" valueType="num">
                                      <p:cBhvr additive="base">
                                        <p:cTn id="45" dur="500" fill="hold"/>
                                        <p:tgtEl>
                                          <p:spTgt spid="212"/>
                                        </p:tgtEl>
                                        <p:attrNameLst>
                                          <p:attrName>ppt_x</p:attrName>
                                        </p:attrNameLst>
                                      </p:cBhvr>
                                      <p:tavLst>
                                        <p:tav tm="0">
                                          <p:val>
                                            <p:strVal val="#ppt_x"/>
                                          </p:val>
                                        </p:tav>
                                        <p:tav tm="100000">
                                          <p:val>
                                            <p:strVal val="#ppt_x"/>
                                          </p:val>
                                        </p:tav>
                                      </p:tavLst>
                                    </p:anim>
                                    <p:anim calcmode="lin" valueType="num">
                                      <p:cBhvr additive="base">
                                        <p:cTn id="46" dur="500" fill="hold"/>
                                        <p:tgtEl>
                                          <p:spTgt spid="212"/>
                                        </p:tgtEl>
                                        <p:attrNameLst>
                                          <p:attrName>ppt_y</p:attrName>
                                        </p:attrNameLst>
                                      </p:cBhvr>
                                      <p:tavLst>
                                        <p:tav tm="0">
                                          <p:val>
                                            <p:strVal val="1+#ppt_h/2"/>
                                          </p:val>
                                        </p:tav>
                                        <p:tav tm="100000">
                                          <p:val>
                                            <p:strVal val="#ppt_y"/>
                                          </p:val>
                                        </p:tav>
                                      </p:tavLst>
                                    </p:anim>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215"/>
                                        </p:tgtEl>
                                        <p:attrNameLst>
                                          <p:attrName>style.visibility</p:attrName>
                                        </p:attrNameLst>
                                      </p:cBhvr>
                                      <p:to>
                                        <p:strVal val="visible"/>
                                      </p:to>
                                    </p:set>
                                    <p:animEffect transition="in" filter="fade">
                                      <p:cBhvr>
                                        <p:cTn id="50" dur="500"/>
                                        <p:tgtEl>
                                          <p:spTgt spid="215"/>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216"/>
                                        </p:tgtEl>
                                        <p:attrNameLst>
                                          <p:attrName>style.visibility</p:attrName>
                                        </p:attrNameLst>
                                      </p:cBhvr>
                                      <p:to>
                                        <p:strVal val="visible"/>
                                      </p:to>
                                    </p:set>
                                    <p:animEffect transition="in" filter="fade">
                                      <p:cBhvr>
                                        <p:cTn id="54" dur="500"/>
                                        <p:tgtEl>
                                          <p:spTgt spid="216"/>
                                        </p:tgtEl>
                                      </p:cBhvr>
                                    </p:animEffect>
                                  </p:childTnLst>
                                </p:cTn>
                              </p:par>
                            </p:childTnLst>
                          </p:cTn>
                        </p:par>
                        <p:par>
                          <p:cTn id="55" fill="hold">
                            <p:stCondLst>
                              <p:cond delay="1500"/>
                            </p:stCondLst>
                            <p:childTnLst>
                              <p:par>
                                <p:cTn id="56" presetID="2" presetClass="entr" presetSubtype="4" fill="hold" grpId="0" nodeType="afterEffect">
                                  <p:stCondLst>
                                    <p:cond delay="0"/>
                                  </p:stCondLst>
                                  <p:childTnLst>
                                    <p:set>
                                      <p:cBhvr>
                                        <p:cTn id="57" dur="1" fill="hold">
                                          <p:stCondLst>
                                            <p:cond delay="0"/>
                                          </p:stCondLst>
                                        </p:cTn>
                                        <p:tgtEl>
                                          <p:spTgt spid="3"/>
                                        </p:tgtEl>
                                        <p:attrNameLst>
                                          <p:attrName>style.visibility</p:attrName>
                                        </p:attrNameLst>
                                      </p:cBhvr>
                                      <p:to>
                                        <p:strVal val="visible"/>
                                      </p:to>
                                    </p:set>
                                    <p:anim calcmode="lin" valueType="num">
                                      <p:cBhvr additive="base">
                                        <p:cTn id="58" dur="500" fill="hold"/>
                                        <p:tgtEl>
                                          <p:spTgt spid="3"/>
                                        </p:tgtEl>
                                        <p:attrNameLst>
                                          <p:attrName>ppt_x</p:attrName>
                                        </p:attrNameLst>
                                      </p:cBhvr>
                                      <p:tavLst>
                                        <p:tav tm="0">
                                          <p:val>
                                            <p:strVal val="#ppt_x"/>
                                          </p:val>
                                        </p:tav>
                                        <p:tav tm="100000">
                                          <p:val>
                                            <p:strVal val="#ppt_x"/>
                                          </p:val>
                                        </p:tav>
                                      </p:tavLst>
                                    </p:anim>
                                    <p:anim calcmode="lin" valueType="num">
                                      <p:cBhvr additive="base">
                                        <p:cTn id="5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animBg="1"/>
      <p:bldP spid="211" grpId="0" animBg="1"/>
      <p:bldP spid="212" grpId="0" animBg="1"/>
      <p:bldP spid="213" grpId="0" animBg="1"/>
      <p:bldP spid="214" grpId="0" animBg="1"/>
      <p:bldP spid="215" grpId="0"/>
      <p:bldP spid="216" grpId="0" animBg="1"/>
      <p:bldP spid="218" grpId="0"/>
      <p:bldP spid="38" grpId="0" animBg="1"/>
      <p:bldP spid="36" grpId="0" animBg="1"/>
      <p:bldP spid="221" grpId="0" animBg="1"/>
      <p:bldP spid="34" grpId="0" animBg="1"/>
      <p:bldP spid="32" grpId="0" animBg="1"/>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731986" y="296581"/>
            <a:ext cx="5929828" cy="584775"/>
          </a:xfrm>
          <a:prstGeom prst="rect">
            <a:avLst/>
          </a:prstGeom>
          <a:noFill/>
        </p:spPr>
        <p:txBody>
          <a:bodyPr wrap="none" rtlCol="0">
            <a:spAutoFit/>
          </a:bodyPr>
          <a:lstStyle/>
          <a:p>
            <a:r>
              <a:rPr lang="zh-CN" altLang="en-US" sz="3200" dirty="0"/>
              <a:t>感兴趣区域</a:t>
            </a:r>
            <a:r>
              <a:rPr lang="zh-CN" altLang="en-US" sz="3200" dirty="0" smtClean="0"/>
              <a:t>定位（第一种方案）</a:t>
            </a:r>
            <a:endParaRPr lang="en-US" altLang="zh-CN" sz="3200" dirty="0"/>
          </a:p>
        </p:txBody>
      </p:sp>
      <p:sp>
        <p:nvSpPr>
          <p:cNvPr id="5" name="任意多边形 4"/>
          <p:cNvSpPr/>
          <p:nvPr/>
        </p:nvSpPr>
        <p:spPr>
          <a:xfrm>
            <a:off x="2522764" y="173940"/>
            <a:ext cx="791936" cy="713572"/>
          </a:xfrm>
          <a:custGeom>
            <a:avLst/>
            <a:gdLst>
              <a:gd name="connsiteX0" fmla="*/ 0 w 1019175"/>
              <a:gd name="connsiteY0" fmla="*/ 0 h 1114425"/>
              <a:gd name="connsiteX1" fmla="*/ 9525 w 1019175"/>
              <a:gd name="connsiteY1" fmla="*/ 1114425 h 1114425"/>
              <a:gd name="connsiteX2" fmla="*/ 1019175 w 1019175"/>
              <a:gd name="connsiteY2" fmla="*/ 533400 h 1114425"/>
              <a:gd name="connsiteX3" fmla="*/ 0 w 1019175"/>
              <a:gd name="connsiteY3" fmla="*/ 0 h 1114425"/>
            </a:gdLst>
            <a:ahLst/>
            <a:cxnLst>
              <a:cxn ang="0">
                <a:pos x="connsiteX0" y="connsiteY0"/>
              </a:cxn>
              <a:cxn ang="0">
                <a:pos x="connsiteX1" y="connsiteY1"/>
              </a:cxn>
              <a:cxn ang="0">
                <a:pos x="connsiteX2" y="connsiteY2"/>
              </a:cxn>
              <a:cxn ang="0">
                <a:pos x="connsiteX3" y="connsiteY3"/>
              </a:cxn>
            </a:cxnLst>
            <a:rect l="l" t="t" r="r" b="b"/>
            <a:pathLst>
              <a:path w="1019175" h="1114425">
                <a:moveTo>
                  <a:pt x="0" y="0"/>
                </a:moveTo>
                <a:lnTo>
                  <a:pt x="9525" y="1114425"/>
                </a:lnTo>
                <a:lnTo>
                  <a:pt x="1019175" y="533400"/>
                </a:lnTo>
                <a:lnTo>
                  <a:pt x="0" y="0"/>
                </a:lnTo>
                <a:close/>
              </a:path>
            </a:pathLst>
          </a:custGeom>
          <a:solidFill>
            <a:schemeClr val="accent5">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2393950" y="238338"/>
            <a:ext cx="920750" cy="584775"/>
          </a:xfrm>
          <a:prstGeom prst="rect">
            <a:avLst/>
          </a:prstGeom>
          <a:noFill/>
        </p:spPr>
        <p:txBody>
          <a:bodyPr wrap="square" lIns="91440" tIns="45720" rIns="91440" bIns="45720">
            <a:spAutoFit/>
          </a:bodyPr>
          <a:lstStyle/>
          <a:p>
            <a:pPr algn="ctr"/>
            <a:r>
              <a:rPr lang="en-US" altLang="zh-CN" sz="3200" b="1" cap="none" spc="0" dirty="0" smtClean="0">
                <a:ln w="10160">
                  <a:solidFill>
                    <a:schemeClr val="accent5"/>
                  </a:solidFill>
                  <a:prstDash val="solid"/>
                </a:ln>
                <a:effectLst>
                  <a:outerShdw blurRad="38100" dist="22860" dir="5400000" algn="tl" rotWithShape="0">
                    <a:srgbClr val="000000">
                      <a:alpha val="30000"/>
                    </a:srgbClr>
                  </a:outerShdw>
                </a:effectLst>
              </a:rPr>
              <a:t>3</a:t>
            </a:r>
            <a:r>
              <a:rPr lang="en-US" altLang="zh-CN" sz="3200" b="1" dirty="0" smtClean="0">
                <a:ln w="10160">
                  <a:solidFill>
                    <a:schemeClr val="accent5"/>
                  </a:solidFill>
                  <a:prstDash val="solid"/>
                </a:ln>
                <a:effectLst>
                  <a:outerShdw blurRad="38100" dist="22860" dir="5400000" algn="tl" rotWithShape="0">
                    <a:srgbClr val="000000">
                      <a:alpha val="30000"/>
                    </a:srgbClr>
                  </a:outerShdw>
                </a:effectLst>
              </a:rPr>
              <a:t>.1</a:t>
            </a:r>
            <a:endParaRPr lang="zh-CN" altLang="en-US" sz="3200" b="1" cap="none" spc="0" dirty="0">
              <a:ln w="10160">
                <a:solidFill>
                  <a:schemeClr val="accent5"/>
                </a:solidFill>
                <a:prstDash val="solid"/>
              </a:ln>
              <a:effectLst>
                <a:outerShdw blurRad="38100" dist="22860" dir="5400000" algn="tl" rotWithShape="0">
                  <a:srgbClr val="000000">
                    <a:alpha val="30000"/>
                  </a:srgbClr>
                </a:outerShdw>
              </a:effectLst>
            </a:endParaRPr>
          </a:p>
        </p:txBody>
      </p:sp>
      <p:pic>
        <p:nvPicPr>
          <p:cNvPr id="7" name="Picture 3" descr="wenhuayongpinyi2_0016"/>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0374311" y="76200"/>
            <a:ext cx="1493838" cy="1028700"/>
          </a:xfrm>
          <a:prstGeom prst="rect">
            <a:avLst/>
          </a:prstGeom>
          <a:noFill/>
        </p:spPr>
      </p:pic>
      <p:pic>
        <p:nvPicPr>
          <p:cNvPr id="8" name="图片 7"/>
          <p:cNvPicPr>
            <a:picLocks noChangeAspect="1"/>
          </p:cNvPicPr>
          <p:nvPr/>
        </p:nvPicPr>
        <p:blipFill rotWithShape="1">
          <a:blip r:embed="rId4"/>
          <a:srcRect t="32185" b="13272"/>
          <a:stretch/>
        </p:blipFill>
        <p:spPr>
          <a:xfrm>
            <a:off x="12699" y="1478056"/>
            <a:ext cx="2190476" cy="1111624"/>
          </a:xfrm>
          <a:prstGeom prst="rect">
            <a:avLst/>
          </a:prstGeom>
        </p:spPr>
      </p:pic>
      <p:pic>
        <p:nvPicPr>
          <p:cNvPr id="9" name="图片 8"/>
          <p:cNvPicPr>
            <a:picLocks noChangeAspect="1"/>
          </p:cNvPicPr>
          <p:nvPr/>
        </p:nvPicPr>
        <p:blipFill rotWithShape="1">
          <a:blip r:embed="rId5"/>
          <a:srcRect t="-2477" b="28016"/>
          <a:stretch/>
        </p:blipFill>
        <p:spPr>
          <a:xfrm>
            <a:off x="2515674" y="1478056"/>
            <a:ext cx="2609524" cy="1077917"/>
          </a:xfrm>
          <a:prstGeom prst="rect">
            <a:avLst/>
          </a:prstGeom>
        </p:spPr>
      </p:pic>
      <p:pic>
        <p:nvPicPr>
          <p:cNvPr id="10" name="图片 9"/>
          <p:cNvPicPr/>
          <p:nvPr/>
        </p:nvPicPr>
        <p:blipFill>
          <a:blip r:embed="rId6">
            <a:extLst>
              <a:ext uri="{28A0092B-C50C-407E-A947-70E740481C1C}">
                <a14:useLocalDpi xmlns:a14="http://schemas.microsoft.com/office/drawing/2010/main" val="0"/>
              </a:ext>
            </a:extLst>
          </a:blip>
          <a:srcRect/>
          <a:stretch>
            <a:fillRect/>
          </a:stretch>
        </p:blipFill>
        <p:spPr bwMode="auto">
          <a:xfrm>
            <a:off x="9410699" y="1478056"/>
            <a:ext cx="2457450" cy="1847850"/>
          </a:xfrm>
          <a:prstGeom prst="rect">
            <a:avLst/>
          </a:prstGeom>
          <a:noFill/>
          <a:ln>
            <a:noFill/>
          </a:ln>
        </p:spPr>
      </p:pic>
      <p:pic>
        <p:nvPicPr>
          <p:cNvPr id="11" name="图片 10"/>
          <p:cNvPicPr/>
          <p:nvPr/>
        </p:nvPicPr>
        <p:blipFill>
          <a:blip r:embed="rId7">
            <a:extLst>
              <a:ext uri="{28A0092B-C50C-407E-A947-70E740481C1C}">
                <a14:useLocalDpi xmlns:a14="http://schemas.microsoft.com/office/drawing/2010/main" val="0"/>
              </a:ext>
            </a:extLst>
          </a:blip>
          <a:srcRect/>
          <a:stretch>
            <a:fillRect/>
          </a:stretch>
        </p:blipFill>
        <p:spPr bwMode="auto">
          <a:xfrm>
            <a:off x="7098314" y="1489057"/>
            <a:ext cx="2301240" cy="1857375"/>
          </a:xfrm>
          <a:prstGeom prst="rect">
            <a:avLst/>
          </a:prstGeom>
          <a:noFill/>
          <a:ln>
            <a:noFill/>
          </a:ln>
        </p:spPr>
      </p:pic>
      <p:pic>
        <p:nvPicPr>
          <p:cNvPr id="12" name="图片 11"/>
          <p:cNvPicPr/>
          <p:nvPr/>
        </p:nvPicPr>
        <p:blipFill>
          <a:blip r:embed="rId8">
            <a:extLst>
              <a:ext uri="{28A0092B-C50C-407E-A947-70E740481C1C}">
                <a14:useLocalDpi xmlns:a14="http://schemas.microsoft.com/office/drawing/2010/main" val="0"/>
              </a:ext>
            </a:extLst>
          </a:blip>
          <a:stretch>
            <a:fillRect/>
          </a:stretch>
        </p:blipFill>
        <p:spPr bwMode="auto">
          <a:xfrm>
            <a:off x="7098315" y="3715297"/>
            <a:ext cx="5093686" cy="3142703"/>
          </a:xfrm>
          <a:prstGeom prst="rect">
            <a:avLst/>
          </a:prstGeom>
          <a:noFill/>
          <a:ln>
            <a:noFill/>
          </a:ln>
        </p:spPr>
      </p:pic>
      <p:sp>
        <p:nvSpPr>
          <p:cNvPr id="13" name="Rectangle 2"/>
          <p:cNvSpPr>
            <a:spLocks noChangeArrowheads="1"/>
          </p:cNvSpPr>
          <p:nvPr/>
        </p:nvSpPr>
        <p:spPr bwMode="auto">
          <a:xfrm>
            <a:off x="-601696" y="259667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 name="对象 13"/>
          <p:cNvGraphicFramePr>
            <a:graphicFrameLocks noChangeAspect="1"/>
          </p:cNvGraphicFramePr>
          <p:nvPr>
            <p:extLst>
              <p:ext uri="{D42A27DB-BD31-4B8C-83A1-F6EECF244321}">
                <p14:modId xmlns:p14="http://schemas.microsoft.com/office/powerpoint/2010/main" val="3018712901"/>
              </p:ext>
            </p:extLst>
          </p:nvPr>
        </p:nvGraphicFramePr>
        <p:xfrm>
          <a:off x="204503" y="2640631"/>
          <a:ext cx="5391150" cy="4219575"/>
        </p:xfrm>
        <a:graphic>
          <a:graphicData uri="http://schemas.openxmlformats.org/presentationml/2006/ole">
            <mc:AlternateContent xmlns:mc="http://schemas.openxmlformats.org/markup-compatibility/2006">
              <mc:Choice xmlns:v="urn:schemas-microsoft-com:vml" Requires="v">
                <p:oleObj spid="_x0000_s12427" name="Visio" r:id="rId9" imgW="6943849" imgH="5429224" progId="Visio.Drawing.15">
                  <p:embed/>
                </p:oleObj>
              </mc:Choice>
              <mc:Fallback>
                <p:oleObj name="Visio" r:id="rId9" imgW="6943849" imgH="5429224" progId="Visio.Drawing.15">
                  <p:embed/>
                  <p:pic>
                    <p:nvPicPr>
                      <p:cNvPr id="0" name="Object 1"/>
                      <p:cNvPicPr>
                        <a:picLocks noChangeAspect="1" noChangeArrowheads="1"/>
                      </p:cNvPicPr>
                      <p:nvPr/>
                    </p:nvPicPr>
                    <p:blipFill>
                      <a:blip r:embed="rId10"/>
                      <a:srcRect/>
                      <a:stretch>
                        <a:fillRect/>
                      </a:stretch>
                    </p:blipFill>
                    <p:spPr bwMode="auto">
                      <a:xfrm>
                        <a:off x="204503" y="2640631"/>
                        <a:ext cx="5391150" cy="4219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20" name="直接连接符 19"/>
          <p:cNvCxnSpPr/>
          <p:nvPr/>
        </p:nvCxnSpPr>
        <p:spPr>
          <a:xfrm flipV="1">
            <a:off x="12699" y="2589680"/>
            <a:ext cx="5990570" cy="20472"/>
          </a:xfrm>
          <a:prstGeom prst="line">
            <a:avLst/>
          </a:prstGeom>
          <a:ln w="38100"/>
          <a:effectLst>
            <a:glow rad="76200">
              <a:srgbClr val="FFFF00">
                <a:alpha val="45000"/>
              </a:srgbClr>
            </a:glow>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6003269" y="1394460"/>
            <a:ext cx="0" cy="1202216"/>
          </a:xfrm>
          <a:prstGeom prst="line">
            <a:avLst/>
          </a:prstGeom>
          <a:ln w="50800"/>
          <a:effectLst>
            <a:glow rad="508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6003269" y="1394460"/>
            <a:ext cx="6188731" cy="19050"/>
          </a:xfrm>
          <a:prstGeom prst="line">
            <a:avLst/>
          </a:prstGeom>
          <a:ln w="63500">
            <a:gradFill>
              <a:gsLst>
                <a:gs pos="0">
                  <a:schemeClr val="accent1"/>
                </a:gs>
                <a:gs pos="74000">
                  <a:srgbClr val="7030A0"/>
                </a:gs>
                <a:gs pos="83000">
                  <a:schemeClr val="accent1">
                    <a:lumMod val="45000"/>
                    <a:lumOff val="55000"/>
                  </a:schemeClr>
                </a:gs>
                <a:gs pos="100000">
                  <a:schemeClr val="accent6"/>
                </a:gs>
              </a:gsLst>
              <a:lin ang="5400000" scaled="1"/>
            </a:gradFill>
          </a:ln>
          <a:effectLst>
            <a:glow rad="635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12153900" y="1394460"/>
            <a:ext cx="0" cy="1951972"/>
          </a:xfrm>
          <a:prstGeom prst="line">
            <a:avLst/>
          </a:prstGeom>
          <a:ln w="63500"/>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flipV="1">
            <a:off x="6003269" y="3325906"/>
            <a:ext cx="6150631" cy="20526"/>
          </a:xfrm>
          <a:prstGeom prst="line">
            <a:avLst/>
          </a:prstGeom>
          <a:ln w="63500"/>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6003269" y="3333526"/>
            <a:ext cx="0" cy="3511568"/>
          </a:xfrm>
          <a:prstGeom prst="line">
            <a:avLst/>
          </a:prstGeom>
          <a:ln w="63500"/>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6003269" y="2589680"/>
            <a:ext cx="0" cy="736226"/>
          </a:xfrm>
          <a:prstGeom prst="line">
            <a:avLst/>
          </a:prstGeom>
          <a:ln w="63500"/>
          <a:effectLst>
            <a:glow rad="63500">
              <a:schemeClr val="accent5">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5283200" y="1857829"/>
            <a:ext cx="720069" cy="369332"/>
          </a:xfrm>
          <a:prstGeom prst="rect">
            <a:avLst/>
          </a:prstGeom>
          <a:noFill/>
        </p:spPr>
        <p:txBody>
          <a:bodyPr wrap="none" rtlCol="0">
            <a:spAutoFit/>
          </a:bodyPr>
          <a:lstStyle/>
          <a:p>
            <a:r>
              <a:rPr lang="zh-CN" altLang="en-US" dirty="0" smtClean="0"/>
              <a:t>图</a:t>
            </a:r>
            <a:r>
              <a:rPr lang="en-US" altLang="zh-CN" dirty="0" smtClean="0"/>
              <a:t>1-1</a:t>
            </a:r>
            <a:endParaRPr lang="zh-CN" altLang="en-US" dirty="0"/>
          </a:p>
        </p:txBody>
      </p:sp>
      <p:sp>
        <p:nvSpPr>
          <p:cNvPr id="47" name="文本框 46"/>
          <p:cNvSpPr txBox="1"/>
          <p:nvPr/>
        </p:nvSpPr>
        <p:spPr>
          <a:xfrm>
            <a:off x="6220242" y="1926614"/>
            <a:ext cx="720069" cy="369332"/>
          </a:xfrm>
          <a:prstGeom prst="rect">
            <a:avLst/>
          </a:prstGeom>
          <a:noFill/>
        </p:spPr>
        <p:txBody>
          <a:bodyPr wrap="none" rtlCol="0">
            <a:spAutoFit/>
          </a:bodyPr>
          <a:lstStyle/>
          <a:p>
            <a:r>
              <a:rPr lang="zh-CN" altLang="en-US" dirty="0" smtClean="0"/>
              <a:t>图</a:t>
            </a:r>
            <a:r>
              <a:rPr lang="en-US" altLang="zh-CN" dirty="0" smtClean="0"/>
              <a:t>1-1</a:t>
            </a:r>
            <a:endParaRPr lang="zh-CN" altLang="en-US" dirty="0"/>
          </a:p>
        </p:txBody>
      </p:sp>
      <p:sp>
        <p:nvSpPr>
          <p:cNvPr id="48" name="文本框 47"/>
          <p:cNvSpPr txBox="1"/>
          <p:nvPr/>
        </p:nvSpPr>
        <p:spPr>
          <a:xfrm>
            <a:off x="5283200" y="3562903"/>
            <a:ext cx="720069" cy="369332"/>
          </a:xfrm>
          <a:prstGeom prst="rect">
            <a:avLst/>
          </a:prstGeom>
          <a:noFill/>
        </p:spPr>
        <p:txBody>
          <a:bodyPr wrap="none" rtlCol="0">
            <a:spAutoFit/>
          </a:bodyPr>
          <a:lstStyle/>
          <a:p>
            <a:r>
              <a:rPr lang="zh-CN" altLang="en-US" dirty="0" smtClean="0"/>
              <a:t>图</a:t>
            </a:r>
            <a:r>
              <a:rPr lang="en-US" altLang="zh-CN" dirty="0" smtClean="0"/>
              <a:t>1-1</a:t>
            </a:r>
            <a:endParaRPr lang="zh-CN" altLang="en-US" dirty="0"/>
          </a:p>
        </p:txBody>
      </p:sp>
      <p:sp>
        <p:nvSpPr>
          <p:cNvPr id="49" name="文本框 48"/>
          <p:cNvSpPr txBox="1"/>
          <p:nvPr/>
        </p:nvSpPr>
        <p:spPr>
          <a:xfrm>
            <a:off x="6233111" y="3562903"/>
            <a:ext cx="720069" cy="369332"/>
          </a:xfrm>
          <a:prstGeom prst="rect">
            <a:avLst/>
          </a:prstGeom>
          <a:noFill/>
        </p:spPr>
        <p:txBody>
          <a:bodyPr wrap="none" rtlCol="0">
            <a:spAutoFit/>
          </a:bodyPr>
          <a:lstStyle/>
          <a:p>
            <a:r>
              <a:rPr lang="zh-CN" altLang="en-US" dirty="0" smtClean="0"/>
              <a:t>图</a:t>
            </a:r>
            <a:r>
              <a:rPr lang="en-US" altLang="zh-CN" dirty="0" smtClean="0"/>
              <a:t>1-1</a:t>
            </a:r>
            <a:endParaRPr lang="zh-CN" altLang="en-US" dirty="0"/>
          </a:p>
        </p:txBody>
      </p:sp>
    </p:spTree>
    <p:extLst>
      <p:ext uri="{BB962C8B-B14F-4D97-AF65-F5344CB8AC3E}">
        <p14:creationId xmlns:p14="http://schemas.microsoft.com/office/powerpoint/2010/main" val="419377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ppt_x</p:attrName>
                                        </p:attrNameLst>
                                      </p:cBhvr>
                                      <p:tavLst>
                                        <p:tav tm="0">
                                          <p:val>
                                            <p:strVal val="#ppt_x-#ppt_w/2"/>
                                          </p:val>
                                        </p:tav>
                                        <p:tav tm="100000">
                                          <p:val>
                                            <p:strVal val="#ppt_x"/>
                                          </p:val>
                                        </p:tav>
                                      </p:tavLst>
                                    </p:anim>
                                    <p:anim calcmode="lin" valueType="num">
                                      <p:cBhvr>
                                        <p:cTn id="8" dur="500" fill="hold"/>
                                        <p:tgtEl>
                                          <p:spTgt spid="20"/>
                                        </p:tgtEl>
                                        <p:attrNameLst>
                                          <p:attrName>ppt_y</p:attrName>
                                        </p:attrNameLst>
                                      </p:cBhvr>
                                      <p:tavLst>
                                        <p:tav tm="0">
                                          <p:val>
                                            <p:strVal val="#ppt_y"/>
                                          </p:val>
                                        </p:tav>
                                        <p:tav tm="100000">
                                          <p:val>
                                            <p:strVal val="#ppt_y"/>
                                          </p:val>
                                        </p:tav>
                                      </p:tavLst>
                                    </p:anim>
                                    <p:anim calcmode="lin" valueType="num">
                                      <p:cBhvr>
                                        <p:cTn id="9" dur="500" fill="hold"/>
                                        <p:tgtEl>
                                          <p:spTgt spid="20"/>
                                        </p:tgtEl>
                                        <p:attrNameLst>
                                          <p:attrName>ppt_w</p:attrName>
                                        </p:attrNameLst>
                                      </p:cBhvr>
                                      <p:tavLst>
                                        <p:tav tm="0">
                                          <p:val>
                                            <p:fltVal val="0"/>
                                          </p:val>
                                        </p:tav>
                                        <p:tav tm="100000">
                                          <p:val>
                                            <p:strVal val="#ppt_w"/>
                                          </p:val>
                                        </p:tav>
                                      </p:tavLst>
                                    </p:anim>
                                    <p:anim calcmode="lin" valueType="num">
                                      <p:cBhvr>
                                        <p:cTn id="10" dur="500" fill="hold"/>
                                        <p:tgtEl>
                                          <p:spTgt spid="20"/>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7" presetClass="entr" presetSubtype="4" fill="hold" nodeType="after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p:cTn id="14" dur="500" fill="hold"/>
                                        <p:tgtEl>
                                          <p:spTgt spid="22"/>
                                        </p:tgtEl>
                                        <p:attrNameLst>
                                          <p:attrName>ppt_x</p:attrName>
                                        </p:attrNameLst>
                                      </p:cBhvr>
                                      <p:tavLst>
                                        <p:tav tm="0">
                                          <p:val>
                                            <p:strVal val="#ppt_x"/>
                                          </p:val>
                                        </p:tav>
                                        <p:tav tm="100000">
                                          <p:val>
                                            <p:strVal val="#ppt_x"/>
                                          </p:val>
                                        </p:tav>
                                      </p:tavLst>
                                    </p:anim>
                                    <p:anim calcmode="lin" valueType="num">
                                      <p:cBhvr>
                                        <p:cTn id="15" dur="500" fill="hold"/>
                                        <p:tgtEl>
                                          <p:spTgt spid="22"/>
                                        </p:tgtEl>
                                        <p:attrNameLst>
                                          <p:attrName>ppt_y</p:attrName>
                                        </p:attrNameLst>
                                      </p:cBhvr>
                                      <p:tavLst>
                                        <p:tav tm="0">
                                          <p:val>
                                            <p:strVal val="#ppt_y+#ppt_h/2"/>
                                          </p:val>
                                        </p:tav>
                                        <p:tav tm="100000">
                                          <p:val>
                                            <p:strVal val="#ppt_y"/>
                                          </p:val>
                                        </p:tav>
                                      </p:tavLst>
                                    </p:anim>
                                    <p:anim calcmode="lin" valueType="num">
                                      <p:cBhvr>
                                        <p:cTn id="16" dur="500" fill="hold"/>
                                        <p:tgtEl>
                                          <p:spTgt spid="22"/>
                                        </p:tgtEl>
                                        <p:attrNameLst>
                                          <p:attrName>ppt_w</p:attrName>
                                        </p:attrNameLst>
                                      </p:cBhvr>
                                      <p:tavLst>
                                        <p:tav tm="0">
                                          <p:val>
                                            <p:strVal val="#ppt_w"/>
                                          </p:val>
                                        </p:tav>
                                        <p:tav tm="100000">
                                          <p:val>
                                            <p:strVal val="#ppt_w"/>
                                          </p:val>
                                        </p:tav>
                                      </p:tavLst>
                                    </p:anim>
                                    <p:anim calcmode="lin" valueType="num">
                                      <p:cBhvr>
                                        <p:cTn id="17" dur="500" fill="hold"/>
                                        <p:tgtEl>
                                          <p:spTgt spid="22"/>
                                        </p:tgtEl>
                                        <p:attrNameLst>
                                          <p:attrName>ppt_h</p:attrName>
                                        </p:attrNameLst>
                                      </p:cBhvr>
                                      <p:tavLst>
                                        <p:tav tm="0">
                                          <p:val>
                                            <p:fltVal val="0"/>
                                          </p:val>
                                        </p:tav>
                                        <p:tav tm="100000">
                                          <p:val>
                                            <p:strVal val="#ppt_h"/>
                                          </p:val>
                                        </p:tav>
                                      </p:tavLst>
                                    </p:anim>
                                  </p:childTnLst>
                                </p:cTn>
                              </p:par>
                            </p:childTnLst>
                          </p:cTn>
                        </p:par>
                        <p:par>
                          <p:cTn id="18" fill="hold">
                            <p:stCondLst>
                              <p:cond delay="1000"/>
                            </p:stCondLst>
                            <p:childTnLst>
                              <p:par>
                                <p:cTn id="19" presetID="17" presetClass="entr" presetSubtype="8"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p:cTn id="21" dur="500" fill="hold"/>
                                        <p:tgtEl>
                                          <p:spTgt spid="28"/>
                                        </p:tgtEl>
                                        <p:attrNameLst>
                                          <p:attrName>ppt_x</p:attrName>
                                        </p:attrNameLst>
                                      </p:cBhvr>
                                      <p:tavLst>
                                        <p:tav tm="0">
                                          <p:val>
                                            <p:strVal val="#ppt_x-#ppt_w/2"/>
                                          </p:val>
                                        </p:tav>
                                        <p:tav tm="100000">
                                          <p:val>
                                            <p:strVal val="#ppt_x"/>
                                          </p:val>
                                        </p:tav>
                                      </p:tavLst>
                                    </p:anim>
                                    <p:anim calcmode="lin" valueType="num">
                                      <p:cBhvr>
                                        <p:cTn id="22" dur="500" fill="hold"/>
                                        <p:tgtEl>
                                          <p:spTgt spid="28"/>
                                        </p:tgtEl>
                                        <p:attrNameLst>
                                          <p:attrName>ppt_y</p:attrName>
                                        </p:attrNameLst>
                                      </p:cBhvr>
                                      <p:tavLst>
                                        <p:tav tm="0">
                                          <p:val>
                                            <p:strVal val="#ppt_y"/>
                                          </p:val>
                                        </p:tav>
                                        <p:tav tm="100000">
                                          <p:val>
                                            <p:strVal val="#ppt_y"/>
                                          </p:val>
                                        </p:tav>
                                      </p:tavLst>
                                    </p:anim>
                                    <p:anim calcmode="lin" valueType="num">
                                      <p:cBhvr>
                                        <p:cTn id="23" dur="500" fill="hold"/>
                                        <p:tgtEl>
                                          <p:spTgt spid="28"/>
                                        </p:tgtEl>
                                        <p:attrNameLst>
                                          <p:attrName>ppt_w</p:attrName>
                                        </p:attrNameLst>
                                      </p:cBhvr>
                                      <p:tavLst>
                                        <p:tav tm="0">
                                          <p:val>
                                            <p:fltVal val="0"/>
                                          </p:val>
                                        </p:tav>
                                        <p:tav tm="100000">
                                          <p:val>
                                            <p:strVal val="#ppt_w"/>
                                          </p:val>
                                        </p:tav>
                                      </p:tavLst>
                                    </p:anim>
                                    <p:anim calcmode="lin" valueType="num">
                                      <p:cBhvr>
                                        <p:cTn id="24" dur="500" fill="hold"/>
                                        <p:tgtEl>
                                          <p:spTgt spid="28"/>
                                        </p:tgtEl>
                                        <p:attrNameLst>
                                          <p:attrName>ppt_h</p:attrName>
                                        </p:attrNameLst>
                                      </p:cBhvr>
                                      <p:tavLst>
                                        <p:tav tm="0">
                                          <p:val>
                                            <p:strVal val="#ppt_h"/>
                                          </p:val>
                                        </p:tav>
                                        <p:tav tm="100000">
                                          <p:val>
                                            <p:strVal val="#ppt_h"/>
                                          </p:val>
                                        </p:tav>
                                      </p:tavLst>
                                    </p:anim>
                                  </p:childTnLst>
                                </p:cTn>
                              </p:par>
                            </p:childTnLst>
                          </p:cTn>
                        </p:par>
                        <p:par>
                          <p:cTn id="25" fill="hold">
                            <p:stCondLst>
                              <p:cond delay="1500"/>
                            </p:stCondLst>
                            <p:childTnLst>
                              <p:par>
                                <p:cTn id="26" presetID="17" presetClass="entr" presetSubtype="10" fill="hold" nodeType="afterEffect">
                                  <p:stCondLst>
                                    <p:cond delay="0"/>
                                  </p:stCondLst>
                                  <p:childTnLst>
                                    <p:set>
                                      <p:cBhvr>
                                        <p:cTn id="27" dur="1" fill="hold">
                                          <p:stCondLst>
                                            <p:cond delay="0"/>
                                          </p:stCondLst>
                                        </p:cTn>
                                        <p:tgtEl>
                                          <p:spTgt spid="30"/>
                                        </p:tgtEl>
                                        <p:attrNameLst>
                                          <p:attrName>style.visibility</p:attrName>
                                        </p:attrNameLst>
                                      </p:cBhvr>
                                      <p:to>
                                        <p:strVal val="visible"/>
                                      </p:to>
                                    </p:set>
                                    <p:anim calcmode="lin" valueType="num">
                                      <p:cBhvr>
                                        <p:cTn id="28" dur="500" fill="hold"/>
                                        <p:tgtEl>
                                          <p:spTgt spid="30"/>
                                        </p:tgtEl>
                                        <p:attrNameLst>
                                          <p:attrName>ppt_w</p:attrName>
                                        </p:attrNameLst>
                                      </p:cBhvr>
                                      <p:tavLst>
                                        <p:tav tm="0">
                                          <p:val>
                                            <p:fltVal val="0"/>
                                          </p:val>
                                        </p:tav>
                                        <p:tav tm="100000">
                                          <p:val>
                                            <p:strVal val="#ppt_w"/>
                                          </p:val>
                                        </p:tav>
                                      </p:tavLst>
                                    </p:anim>
                                    <p:anim calcmode="lin" valueType="num">
                                      <p:cBhvr>
                                        <p:cTn id="29" dur="500" fill="hold"/>
                                        <p:tgtEl>
                                          <p:spTgt spid="30"/>
                                        </p:tgtEl>
                                        <p:attrNameLst>
                                          <p:attrName>ppt_h</p:attrName>
                                        </p:attrNameLst>
                                      </p:cBhvr>
                                      <p:tavLst>
                                        <p:tav tm="0">
                                          <p:val>
                                            <p:strVal val="#ppt_h"/>
                                          </p:val>
                                        </p:tav>
                                        <p:tav tm="100000">
                                          <p:val>
                                            <p:strVal val="#ppt_h"/>
                                          </p:val>
                                        </p:tav>
                                      </p:tavLst>
                                    </p:anim>
                                  </p:childTnLst>
                                </p:cTn>
                              </p:par>
                            </p:childTnLst>
                          </p:cTn>
                        </p:par>
                        <p:par>
                          <p:cTn id="30" fill="hold">
                            <p:stCondLst>
                              <p:cond delay="2000"/>
                            </p:stCondLst>
                            <p:childTnLst>
                              <p:par>
                                <p:cTn id="31" presetID="17" presetClass="entr" presetSubtype="10" fill="hold" nodeType="afterEffect">
                                  <p:stCondLst>
                                    <p:cond delay="0"/>
                                  </p:stCondLst>
                                  <p:childTnLst>
                                    <p:set>
                                      <p:cBhvr>
                                        <p:cTn id="32" dur="1" fill="hold">
                                          <p:stCondLst>
                                            <p:cond delay="0"/>
                                          </p:stCondLst>
                                        </p:cTn>
                                        <p:tgtEl>
                                          <p:spTgt spid="32"/>
                                        </p:tgtEl>
                                        <p:attrNameLst>
                                          <p:attrName>style.visibility</p:attrName>
                                        </p:attrNameLst>
                                      </p:cBhvr>
                                      <p:to>
                                        <p:strVal val="visible"/>
                                      </p:to>
                                    </p:set>
                                    <p:anim calcmode="lin" valueType="num">
                                      <p:cBhvr>
                                        <p:cTn id="33" dur="500" fill="hold"/>
                                        <p:tgtEl>
                                          <p:spTgt spid="32"/>
                                        </p:tgtEl>
                                        <p:attrNameLst>
                                          <p:attrName>ppt_w</p:attrName>
                                        </p:attrNameLst>
                                      </p:cBhvr>
                                      <p:tavLst>
                                        <p:tav tm="0">
                                          <p:val>
                                            <p:fltVal val="0"/>
                                          </p:val>
                                        </p:tav>
                                        <p:tav tm="100000">
                                          <p:val>
                                            <p:strVal val="#ppt_w"/>
                                          </p:val>
                                        </p:tav>
                                      </p:tavLst>
                                    </p:anim>
                                    <p:anim calcmode="lin" valueType="num">
                                      <p:cBhvr>
                                        <p:cTn id="34" dur="500" fill="hold"/>
                                        <p:tgtEl>
                                          <p:spTgt spid="32"/>
                                        </p:tgtEl>
                                        <p:attrNameLst>
                                          <p:attrName>ppt_h</p:attrName>
                                        </p:attrNameLst>
                                      </p:cBhvr>
                                      <p:tavLst>
                                        <p:tav tm="0">
                                          <p:val>
                                            <p:strVal val="#ppt_h"/>
                                          </p:val>
                                        </p:tav>
                                        <p:tav tm="100000">
                                          <p:val>
                                            <p:strVal val="#ppt_h"/>
                                          </p:val>
                                        </p:tav>
                                      </p:tavLst>
                                    </p:anim>
                                  </p:childTnLst>
                                </p:cTn>
                              </p:par>
                            </p:childTnLst>
                          </p:cTn>
                        </p:par>
                        <p:par>
                          <p:cTn id="35" fill="hold">
                            <p:stCondLst>
                              <p:cond delay="2500"/>
                            </p:stCondLst>
                            <p:childTnLst>
                              <p:par>
                                <p:cTn id="36" presetID="17" presetClass="entr" presetSubtype="10" fill="hold" nodeType="afterEffect">
                                  <p:stCondLst>
                                    <p:cond delay="0"/>
                                  </p:stCondLst>
                                  <p:childTnLst>
                                    <p:set>
                                      <p:cBhvr>
                                        <p:cTn id="37" dur="1" fill="hold">
                                          <p:stCondLst>
                                            <p:cond delay="0"/>
                                          </p:stCondLst>
                                        </p:cTn>
                                        <p:tgtEl>
                                          <p:spTgt spid="34"/>
                                        </p:tgtEl>
                                        <p:attrNameLst>
                                          <p:attrName>style.visibility</p:attrName>
                                        </p:attrNameLst>
                                      </p:cBhvr>
                                      <p:to>
                                        <p:strVal val="visible"/>
                                      </p:to>
                                    </p:set>
                                    <p:anim calcmode="lin" valueType="num">
                                      <p:cBhvr>
                                        <p:cTn id="38" dur="500" fill="hold"/>
                                        <p:tgtEl>
                                          <p:spTgt spid="34"/>
                                        </p:tgtEl>
                                        <p:attrNameLst>
                                          <p:attrName>ppt_w</p:attrName>
                                        </p:attrNameLst>
                                      </p:cBhvr>
                                      <p:tavLst>
                                        <p:tav tm="0">
                                          <p:val>
                                            <p:fltVal val="0"/>
                                          </p:val>
                                        </p:tav>
                                        <p:tav tm="100000">
                                          <p:val>
                                            <p:strVal val="#ppt_w"/>
                                          </p:val>
                                        </p:tav>
                                      </p:tavLst>
                                    </p:anim>
                                    <p:anim calcmode="lin" valueType="num">
                                      <p:cBhvr>
                                        <p:cTn id="39" dur="500" fill="hold"/>
                                        <p:tgtEl>
                                          <p:spTgt spid="34"/>
                                        </p:tgtEl>
                                        <p:attrNameLst>
                                          <p:attrName>ppt_h</p:attrName>
                                        </p:attrNameLst>
                                      </p:cBhvr>
                                      <p:tavLst>
                                        <p:tav tm="0">
                                          <p:val>
                                            <p:strVal val="#ppt_h"/>
                                          </p:val>
                                        </p:tav>
                                        <p:tav tm="100000">
                                          <p:val>
                                            <p:strVal val="#ppt_h"/>
                                          </p:val>
                                        </p:tav>
                                      </p:tavLst>
                                    </p:anim>
                                  </p:childTnLst>
                                </p:cTn>
                              </p:par>
                            </p:childTnLst>
                          </p:cTn>
                        </p:par>
                        <p:par>
                          <p:cTn id="40" fill="hold">
                            <p:stCondLst>
                              <p:cond delay="3000"/>
                            </p:stCondLst>
                            <p:childTnLst>
                              <p:par>
                                <p:cTn id="41" presetID="42" presetClass="entr" presetSubtype="0" fill="hold" nodeType="after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1000"/>
                                        <p:tgtEl>
                                          <p:spTgt spid="36"/>
                                        </p:tgtEl>
                                      </p:cBhvr>
                                    </p:animEffect>
                                    <p:anim calcmode="lin" valueType="num">
                                      <p:cBhvr>
                                        <p:cTn id="44" dur="1000" fill="hold"/>
                                        <p:tgtEl>
                                          <p:spTgt spid="36"/>
                                        </p:tgtEl>
                                        <p:attrNameLst>
                                          <p:attrName>ppt_x</p:attrName>
                                        </p:attrNameLst>
                                      </p:cBhvr>
                                      <p:tavLst>
                                        <p:tav tm="0">
                                          <p:val>
                                            <p:strVal val="#ppt_x"/>
                                          </p:val>
                                        </p:tav>
                                        <p:tav tm="100000">
                                          <p:val>
                                            <p:strVal val="#ppt_x"/>
                                          </p:val>
                                        </p:tav>
                                      </p:tavLst>
                                    </p:anim>
                                    <p:anim calcmode="lin" valueType="num">
                                      <p:cBhvr>
                                        <p:cTn id="45"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721019" y="2716158"/>
            <a:ext cx="8101898" cy="954107"/>
          </a:xfrm>
          <a:prstGeom prst="rect">
            <a:avLst/>
          </a:prstGeom>
          <a:noFill/>
        </p:spPr>
        <p:txBody>
          <a:bodyPr wrap="none" rtlCol="0">
            <a:spAutoFit/>
          </a:bodyPr>
          <a:lstStyle/>
          <a:p>
            <a:r>
              <a:rPr lang="zh-CN" altLang="en-US" sz="2800" dirty="0" smtClean="0"/>
              <a:t>         通过人机交互的方式，实现人工从图像中取出</a:t>
            </a:r>
            <a:endParaRPr lang="en-US" altLang="zh-CN" sz="2800" dirty="0" smtClean="0"/>
          </a:p>
          <a:p>
            <a:r>
              <a:rPr lang="zh-CN" altLang="en-US" sz="2800" dirty="0"/>
              <a:t>不含背景噪声的数显</a:t>
            </a:r>
            <a:r>
              <a:rPr lang="zh-CN" altLang="en-US" sz="2800" dirty="0" smtClean="0"/>
              <a:t>区域</a:t>
            </a:r>
            <a:r>
              <a:rPr lang="en-US" altLang="zh-CN" sz="2800" dirty="0" smtClean="0"/>
              <a:t> </a:t>
            </a:r>
            <a:endParaRPr lang="zh-CN" altLang="en-US" sz="2800" dirty="0"/>
          </a:p>
        </p:txBody>
      </p:sp>
      <p:sp>
        <p:nvSpPr>
          <p:cNvPr id="5" name="文本框 4"/>
          <p:cNvSpPr txBox="1"/>
          <p:nvPr/>
        </p:nvSpPr>
        <p:spPr>
          <a:xfrm>
            <a:off x="1963711" y="5003617"/>
            <a:ext cx="8044719" cy="954107"/>
          </a:xfrm>
          <a:prstGeom prst="rect">
            <a:avLst/>
          </a:prstGeom>
          <a:noFill/>
        </p:spPr>
        <p:txBody>
          <a:bodyPr wrap="square" rtlCol="0">
            <a:spAutoFit/>
          </a:bodyPr>
          <a:lstStyle/>
          <a:p>
            <a:r>
              <a:rPr lang="zh-CN" altLang="en-US" sz="2800" dirty="0" smtClean="0"/>
              <a:t>        固定</a:t>
            </a:r>
            <a:r>
              <a:rPr lang="zh-CN" altLang="en-US" sz="2800" dirty="0"/>
              <a:t>识别区域，手动调整仪表数据捕获效果</a:t>
            </a:r>
            <a:r>
              <a:rPr lang="zh-CN" altLang="en-US" sz="2800" dirty="0" smtClean="0"/>
              <a:t>，</a:t>
            </a:r>
            <a:endParaRPr lang="en-US" altLang="zh-CN" sz="2800" dirty="0" smtClean="0"/>
          </a:p>
          <a:p>
            <a:r>
              <a:rPr lang="zh-CN" altLang="en-US" sz="2800" dirty="0" smtClean="0"/>
              <a:t>使</a:t>
            </a:r>
            <a:r>
              <a:rPr lang="zh-CN" altLang="en-US" sz="2800" dirty="0"/>
              <a:t>仪表的有用数据正好位于识别框中。</a:t>
            </a:r>
          </a:p>
        </p:txBody>
      </p:sp>
      <p:sp>
        <p:nvSpPr>
          <p:cNvPr id="6" name="文本框 5"/>
          <p:cNvSpPr txBox="1"/>
          <p:nvPr/>
        </p:nvSpPr>
        <p:spPr>
          <a:xfrm>
            <a:off x="3731986" y="296581"/>
            <a:ext cx="5519460" cy="584775"/>
          </a:xfrm>
          <a:prstGeom prst="rect">
            <a:avLst/>
          </a:prstGeom>
          <a:noFill/>
        </p:spPr>
        <p:txBody>
          <a:bodyPr wrap="none" rtlCol="0">
            <a:spAutoFit/>
          </a:bodyPr>
          <a:lstStyle/>
          <a:p>
            <a:r>
              <a:rPr lang="zh-CN" altLang="en-US" sz="3200" dirty="0"/>
              <a:t>感兴趣区域</a:t>
            </a:r>
            <a:r>
              <a:rPr lang="zh-CN" altLang="en-US" sz="3200" dirty="0" smtClean="0"/>
              <a:t>定位（其他方案）</a:t>
            </a:r>
            <a:endParaRPr lang="en-US" altLang="zh-CN" sz="3200" dirty="0"/>
          </a:p>
        </p:txBody>
      </p:sp>
      <p:sp>
        <p:nvSpPr>
          <p:cNvPr id="7" name="任意多边形 6"/>
          <p:cNvSpPr/>
          <p:nvPr/>
        </p:nvSpPr>
        <p:spPr>
          <a:xfrm>
            <a:off x="2522764" y="173940"/>
            <a:ext cx="791936" cy="713572"/>
          </a:xfrm>
          <a:custGeom>
            <a:avLst/>
            <a:gdLst>
              <a:gd name="connsiteX0" fmla="*/ 0 w 1019175"/>
              <a:gd name="connsiteY0" fmla="*/ 0 h 1114425"/>
              <a:gd name="connsiteX1" fmla="*/ 9525 w 1019175"/>
              <a:gd name="connsiteY1" fmla="*/ 1114425 h 1114425"/>
              <a:gd name="connsiteX2" fmla="*/ 1019175 w 1019175"/>
              <a:gd name="connsiteY2" fmla="*/ 533400 h 1114425"/>
              <a:gd name="connsiteX3" fmla="*/ 0 w 1019175"/>
              <a:gd name="connsiteY3" fmla="*/ 0 h 1114425"/>
            </a:gdLst>
            <a:ahLst/>
            <a:cxnLst>
              <a:cxn ang="0">
                <a:pos x="connsiteX0" y="connsiteY0"/>
              </a:cxn>
              <a:cxn ang="0">
                <a:pos x="connsiteX1" y="connsiteY1"/>
              </a:cxn>
              <a:cxn ang="0">
                <a:pos x="connsiteX2" y="connsiteY2"/>
              </a:cxn>
              <a:cxn ang="0">
                <a:pos x="connsiteX3" y="connsiteY3"/>
              </a:cxn>
            </a:cxnLst>
            <a:rect l="l" t="t" r="r" b="b"/>
            <a:pathLst>
              <a:path w="1019175" h="1114425">
                <a:moveTo>
                  <a:pt x="0" y="0"/>
                </a:moveTo>
                <a:lnTo>
                  <a:pt x="9525" y="1114425"/>
                </a:lnTo>
                <a:lnTo>
                  <a:pt x="1019175" y="533400"/>
                </a:lnTo>
                <a:lnTo>
                  <a:pt x="0" y="0"/>
                </a:lnTo>
                <a:close/>
              </a:path>
            </a:pathLst>
          </a:custGeom>
          <a:solidFill>
            <a:schemeClr val="accent5">
              <a:lumMod val="60000"/>
              <a:lumOff val="40000"/>
            </a:schemeClr>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2393950" y="238338"/>
            <a:ext cx="920750" cy="584775"/>
          </a:xfrm>
          <a:prstGeom prst="rect">
            <a:avLst/>
          </a:prstGeom>
          <a:noFill/>
        </p:spPr>
        <p:txBody>
          <a:bodyPr wrap="square" lIns="91440" tIns="45720" rIns="91440" bIns="45720">
            <a:spAutoFit/>
          </a:bodyPr>
          <a:lstStyle/>
          <a:p>
            <a:pPr algn="ctr"/>
            <a:r>
              <a:rPr lang="en-US" altLang="zh-CN" sz="3200" b="1" cap="none" spc="0" dirty="0" smtClean="0">
                <a:ln w="10160">
                  <a:solidFill>
                    <a:schemeClr val="accent5"/>
                  </a:solidFill>
                  <a:prstDash val="solid"/>
                </a:ln>
                <a:effectLst>
                  <a:outerShdw blurRad="38100" dist="22860" dir="5400000" algn="tl" rotWithShape="0">
                    <a:srgbClr val="000000">
                      <a:alpha val="30000"/>
                    </a:srgbClr>
                  </a:outerShdw>
                </a:effectLst>
              </a:rPr>
              <a:t>3</a:t>
            </a:r>
            <a:r>
              <a:rPr lang="en-US" altLang="zh-CN" sz="3200" b="1" dirty="0" smtClean="0">
                <a:ln w="10160">
                  <a:solidFill>
                    <a:schemeClr val="accent5"/>
                  </a:solidFill>
                  <a:prstDash val="solid"/>
                </a:ln>
                <a:effectLst>
                  <a:outerShdw blurRad="38100" dist="22860" dir="5400000" algn="tl" rotWithShape="0">
                    <a:srgbClr val="000000">
                      <a:alpha val="30000"/>
                    </a:srgbClr>
                  </a:outerShdw>
                </a:effectLst>
              </a:rPr>
              <a:t>.1</a:t>
            </a:r>
            <a:endParaRPr lang="zh-CN" altLang="en-US" sz="3200" b="1" cap="none" spc="0" dirty="0">
              <a:ln w="10160">
                <a:solidFill>
                  <a:schemeClr val="accent5"/>
                </a:solidFill>
                <a:prstDash val="solid"/>
              </a:ln>
              <a:effectLst>
                <a:outerShdw blurRad="38100" dist="22860" dir="5400000" algn="tl" rotWithShape="0">
                  <a:srgbClr val="000000">
                    <a:alpha val="30000"/>
                  </a:srgbClr>
                </a:outerShdw>
              </a:effectLst>
            </a:endParaRPr>
          </a:p>
        </p:txBody>
      </p:sp>
      <p:pic>
        <p:nvPicPr>
          <p:cNvPr id="9" name="Picture 3" descr="wenhuayongpinyi2_0016"/>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0374311" y="76200"/>
            <a:ext cx="1493838" cy="1028700"/>
          </a:xfrm>
          <a:prstGeom prst="rect">
            <a:avLst/>
          </a:prstGeom>
          <a:noFill/>
        </p:spPr>
      </p:pic>
      <p:sp>
        <p:nvSpPr>
          <p:cNvPr id="11" name="等腰三角形 10"/>
          <p:cNvSpPr/>
          <p:nvPr/>
        </p:nvSpPr>
        <p:spPr>
          <a:xfrm rot="5400000">
            <a:off x="1203756" y="2267364"/>
            <a:ext cx="223931" cy="193044"/>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5400000">
            <a:off x="1084357" y="4441302"/>
            <a:ext cx="223931" cy="193044"/>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543987" y="2102276"/>
            <a:ext cx="3775393" cy="523220"/>
          </a:xfrm>
          <a:prstGeom prst="rect">
            <a:avLst/>
          </a:prstGeom>
          <a:noFill/>
        </p:spPr>
        <p:txBody>
          <a:bodyPr wrap="none" rtlCol="0">
            <a:spAutoFit/>
          </a:bodyPr>
          <a:lstStyle/>
          <a:p>
            <a:r>
              <a:rPr lang="zh-CN" altLang="en-US" sz="2800" dirty="0"/>
              <a:t>第二</a:t>
            </a:r>
            <a:r>
              <a:rPr lang="zh-CN" altLang="en-US" sz="2800" dirty="0" smtClean="0"/>
              <a:t>种方案</a:t>
            </a:r>
            <a:r>
              <a:rPr lang="zh-CN" altLang="en-US" sz="2800" dirty="0" smtClean="0"/>
              <a:t>：</a:t>
            </a:r>
            <a:r>
              <a:rPr lang="zh-CN" altLang="en-US" sz="2800" dirty="0" smtClean="0"/>
              <a:t>人机交互</a:t>
            </a:r>
            <a:endParaRPr lang="zh-CN" altLang="en-US" sz="2800" dirty="0"/>
          </a:p>
        </p:txBody>
      </p:sp>
      <p:sp>
        <p:nvSpPr>
          <p:cNvPr id="14" name="文本框 13"/>
          <p:cNvSpPr txBox="1"/>
          <p:nvPr/>
        </p:nvSpPr>
        <p:spPr>
          <a:xfrm>
            <a:off x="1588956" y="4276214"/>
            <a:ext cx="6288901" cy="523220"/>
          </a:xfrm>
          <a:prstGeom prst="rect">
            <a:avLst/>
          </a:prstGeom>
          <a:noFill/>
        </p:spPr>
        <p:txBody>
          <a:bodyPr wrap="none" rtlCol="0">
            <a:spAutoFit/>
          </a:bodyPr>
          <a:lstStyle/>
          <a:p>
            <a:r>
              <a:rPr lang="zh-CN" altLang="en-US" sz="2800" dirty="0" smtClean="0"/>
              <a:t>第三种方案：</a:t>
            </a:r>
            <a:r>
              <a:rPr lang="zh-CN" altLang="en-US" sz="2800" dirty="0" smtClean="0"/>
              <a:t>图像捕获聚焦感兴趣区域</a:t>
            </a:r>
            <a:endParaRPr lang="zh-CN" altLang="en-US" sz="2800" dirty="0"/>
          </a:p>
        </p:txBody>
      </p:sp>
    </p:spTree>
    <p:extLst>
      <p:ext uri="{BB962C8B-B14F-4D97-AF65-F5344CB8AC3E}">
        <p14:creationId xmlns:p14="http://schemas.microsoft.com/office/powerpoint/2010/main" val="60686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17" presetClass="entr" presetSubtype="8"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ppt_x</p:attrName>
                                        </p:attrNameLst>
                                      </p:cBhvr>
                                      <p:tavLst>
                                        <p:tav tm="0">
                                          <p:val>
                                            <p:strVal val="#ppt_x-#ppt_w/2"/>
                                          </p:val>
                                        </p:tav>
                                        <p:tav tm="100000">
                                          <p:val>
                                            <p:strVal val="#ppt_x"/>
                                          </p:val>
                                        </p:tav>
                                      </p:tavLst>
                                    </p:anim>
                                    <p:anim calcmode="lin" valueType="num">
                                      <p:cBhvr>
                                        <p:cTn id="23" dur="500" fill="hold"/>
                                        <p:tgtEl>
                                          <p:spTgt spid="12"/>
                                        </p:tgtEl>
                                        <p:attrNameLst>
                                          <p:attrName>ppt_y</p:attrName>
                                        </p:attrNameLst>
                                      </p:cBhvr>
                                      <p:tavLst>
                                        <p:tav tm="0">
                                          <p:val>
                                            <p:strVal val="#ppt_y"/>
                                          </p:val>
                                        </p:tav>
                                        <p:tav tm="100000">
                                          <p:val>
                                            <p:strVal val="#ppt_y"/>
                                          </p:val>
                                        </p:tav>
                                      </p:tavLst>
                                    </p:anim>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strVal val="#ppt_h"/>
                                          </p:val>
                                        </p:tav>
                                        <p:tav tm="100000">
                                          <p:val>
                                            <p:strVal val="#ppt_h"/>
                                          </p:val>
                                        </p:tav>
                                      </p:tavLst>
                                    </p:anim>
                                  </p:childTnLst>
                                </p:cTn>
                              </p:par>
                              <p:par>
                                <p:cTn id="26" presetID="17" presetClass="entr" presetSubtype="8"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500" fill="hold"/>
                                        <p:tgtEl>
                                          <p:spTgt spid="14"/>
                                        </p:tgtEl>
                                        <p:attrNameLst>
                                          <p:attrName>ppt_x</p:attrName>
                                        </p:attrNameLst>
                                      </p:cBhvr>
                                      <p:tavLst>
                                        <p:tav tm="0">
                                          <p:val>
                                            <p:strVal val="#ppt_x-#ppt_w/2"/>
                                          </p:val>
                                        </p:tav>
                                        <p:tav tm="100000">
                                          <p:val>
                                            <p:strVal val="#ppt_x"/>
                                          </p:val>
                                        </p:tav>
                                      </p:tavLst>
                                    </p:anim>
                                    <p:anim calcmode="lin" valueType="num">
                                      <p:cBhvr>
                                        <p:cTn id="29" dur="500" fill="hold"/>
                                        <p:tgtEl>
                                          <p:spTgt spid="14"/>
                                        </p:tgtEl>
                                        <p:attrNameLst>
                                          <p:attrName>ppt_y</p:attrName>
                                        </p:attrNameLst>
                                      </p:cBhvr>
                                      <p:tavLst>
                                        <p:tav tm="0">
                                          <p:val>
                                            <p:strVal val="#ppt_y"/>
                                          </p:val>
                                        </p:tav>
                                        <p:tav tm="100000">
                                          <p:val>
                                            <p:strVal val="#ppt_y"/>
                                          </p:val>
                                        </p:tav>
                                      </p:tavLst>
                                    </p:anim>
                                    <p:anim calcmode="lin" valueType="num">
                                      <p:cBhvr>
                                        <p:cTn id="30" dur="500" fill="hold"/>
                                        <p:tgtEl>
                                          <p:spTgt spid="14"/>
                                        </p:tgtEl>
                                        <p:attrNameLst>
                                          <p:attrName>ppt_w</p:attrName>
                                        </p:attrNameLst>
                                      </p:cBhvr>
                                      <p:tavLst>
                                        <p:tav tm="0">
                                          <p:val>
                                            <p:fltVal val="0"/>
                                          </p:val>
                                        </p:tav>
                                        <p:tav tm="100000">
                                          <p:val>
                                            <p:strVal val="#ppt_w"/>
                                          </p:val>
                                        </p:tav>
                                      </p:tavLst>
                                    </p:anim>
                                    <p:anim calcmode="lin" valueType="num">
                                      <p:cBhvr>
                                        <p:cTn id="31" dur="500" fill="hold"/>
                                        <p:tgtEl>
                                          <p:spTgt spid="14"/>
                                        </p:tgtEl>
                                        <p:attrNameLst>
                                          <p:attrName>ppt_h</p:attrName>
                                        </p:attrNameLst>
                                      </p:cBhvr>
                                      <p:tavLst>
                                        <p:tav tm="0">
                                          <p:val>
                                            <p:strVal val="#ppt_h"/>
                                          </p:val>
                                        </p:tav>
                                        <p:tav tm="100000">
                                          <p:val>
                                            <p:strVal val="#ppt_h"/>
                                          </p:val>
                                        </p:tav>
                                      </p:tavLst>
                                    </p:anim>
                                  </p:childTnLst>
                                </p:cTn>
                              </p:par>
                            </p:childTnLst>
                          </p:cTn>
                        </p:par>
                        <p:par>
                          <p:cTn id="32" fill="hold">
                            <p:stCondLst>
                              <p:cond delay="500"/>
                            </p:stCondLst>
                            <p:childTnLst>
                              <p:par>
                                <p:cTn id="33" presetID="17" presetClass="entr" presetSubtype="8"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p:cTn id="35" dur="500" fill="hold"/>
                                        <p:tgtEl>
                                          <p:spTgt spid="5"/>
                                        </p:tgtEl>
                                        <p:attrNameLst>
                                          <p:attrName>ppt_x</p:attrName>
                                        </p:attrNameLst>
                                      </p:cBhvr>
                                      <p:tavLst>
                                        <p:tav tm="0">
                                          <p:val>
                                            <p:strVal val="#ppt_x-#ppt_w/2"/>
                                          </p:val>
                                        </p:tav>
                                        <p:tav tm="100000">
                                          <p:val>
                                            <p:strVal val="#ppt_x"/>
                                          </p:val>
                                        </p:tav>
                                      </p:tavLst>
                                    </p:anim>
                                    <p:anim calcmode="lin" valueType="num">
                                      <p:cBhvr>
                                        <p:cTn id="36" dur="500" fill="hold"/>
                                        <p:tgtEl>
                                          <p:spTgt spid="5"/>
                                        </p:tgtEl>
                                        <p:attrNameLst>
                                          <p:attrName>ppt_y</p:attrName>
                                        </p:attrNameLst>
                                      </p:cBhvr>
                                      <p:tavLst>
                                        <p:tav tm="0">
                                          <p:val>
                                            <p:strVal val="#ppt_y"/>
                                          </p:val>
                                        </p:tav>
                                        <p:tav tm="100000">
                                          <p:val>
                                            <p:strVal val="#ppt_y"/>
                                          </p:val>
                                        </p:tav>
                                      </p:tavLst>
                                    </p:anim>
                                    <p:anim calcmode="lin" valueType="num">
                                      <p:cBhvr>
                                        <p:cTn id="37" dur="500" fill="hold"/>
                                        <p:tgtEl>
                                          <p:spTgt spid="5"/>
                                        </p:tgtEl>
                                        <p:attrNameLst>
                                          <p:attrName>ppt_w</p:attrName>
                                        </p:attrNameLst>
                                      </p:cBhvr>
                                      <p:tavLst>
                                        <p:tav tm="0">
                                          <p:val>
                                            <p:fltVal val="0"/>
                                          </p:val>
                                        </p:tav>
                                        <p:tav tm="100000">
                                          <p:val>
                                            <p:strVal val="#ppt_w"/>
                                          </p:val>
                                        </p:tav>
                                      </p:tavLst>
                                    </p:anim>
                                    <p:anim calcmode="lin" valueType="num">
                                      <p:cBhvr>
                                        <p:cTn id="38" dur="500" fill="hold"/>
                                        <p:tgtEl>
                                          <p:spTgt spid="5"/>
                                        </p:tgtEl>
                                        <p:attrNameLst>
                                          <p:attrName>ppt_h</p:attrName>
                                        </p:attrNameLst>
                                      </p:cBhvr>
                                      <p:tavLst>
                                        <p:tav tm="0">
                                          <p:val>
                                            <p:strVal val="#ppt_h"/>
                                          </p:val>
                                        </p:tav>
                                        <p:tav tm="100000">
                                          <p:val>
                                            <p:strVal val="#ppt_h"/>
                                          </p:val>
                                        </p:tav>
                                      </p:tavLst>
                                    </p:anim>
                                  </p:childTnLst>
                                </p:cTn>
                              </p:par>
                              <p:par>
                                <p:cTn id="39" presetID="6" presetClass="entr" presetSubtype="16" fill="hold" nodeType="withEffect">
                                  <p:stCondLst>
                                    <p:cond delay="0"/>
                                  </p:stCondLst>
                                  <p:childTnLst>
                                    <p:set>
                                      <p:cBhvr>
                                        <p:cTn id="40" dur="1" fill="hold">
                                          <p:stCondLst>
                                            <p:cond delay="0"/>
                                          </p:stCondLst>
                                        </p:cTn>
                                        <p:tgtEl>
                                          <p:spTgt spid="5">
                                            <p:txEl>
                                              <p:pRg st="0" end="0"/>
                                            </p:txEl>
                                          </p:spTgt>
                                        </p:tgtEl>
                                        <p:attrNameLst>
                                          <p:attrName>style.visibility</p:attrName>
                                        </p:attrNameLst>
                                      </p:cBhvr>
                                      <p:to>
                                        <p:strVal val="visible"/>
                                      </p:to>
                                    </p:set>
                                    <p:animEffect transition="in" filter="circle(in)">
                                      <p:cBhvr>
                                        <p:cTn id="41" dur="2000"/>
                                        <p:tgtEl>
                                          <p:spTgt spid="5">
                                            <p:txEl>
                                              <p:pRg st="0" end="0"/>
                                            </p:txEl>
                                          </p:spTgt>
                                        </p:tgtEl>
                                      </p:cBhvr>
                                    </p:animEffect>
                                  </p:childTnLst>
                                </p:cTn>
                              </p:par>
                              <p:par>
                                <p:cTn id="42" presetID="6" presetClass="entr" presetSubtype="16" fill="hold" nodeType="withEffect">
                                  <p:stCondLst>
                                    <p:cond delay="0"/>
                                  </p:stCondLst>
                                  <p:childTnLst>
                                    <p:set>
                                      <p:cBhvr>
                                        <p:cTn id="43" dur="1" fill="hold">
                                          <p:stCondLst>
                                            <p:cond delay="0"/>
                                          </p:stCondLst>
                                        </p:cTn>
                                        <p:tgtEl>
                                          <p:spTgt spid="5">
                                            <p:txEl>
                                              <p:pRg st="1" end="1"/>
                                            </p:txEl>
                                          </p:spTgt>
                                        </p:tgtEl>
                                        <p:attrNameLst>
                                          <p:attrName>style.visibility</p:attrName>
                                        </p:attrNameLst>
                                      </p:cBhvr>
                                      <p:to>
                                        <p:strVal val="visible"/>
                                      </p:to>
                                    </p:set>
                                    <p:animEffect transition="in" filter="circle(in)">
                                      <p:cBhvr>
                                        <p:cTn id="44" dur="20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1" grpId="0" animBg="1"/>
      <p:bldP spid="12" grpId="0" animBg="1"/>
      <p:bldP spid="13" grpId="0"/>
      <p:bldP spid="14"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9765</TotalTime>
  <Words>847</Words>
  <Application>Microsoft Office PowerPoint</Application>
  <PresentationFormat>宽屏</PresentationFormat>
  <Paragraphs>138</Paragraphs>
  <Slides>16</Slides>
  <Notes>3</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16</vt:i4>
      </vt:variant>
    </vt:vector>
  </HeadingPairs>
  <TitlesOfParts>
    <vt:vector size="25" baseType="lpstr">
      <vt:lpstr>黑体</vt:lpstr>
      <vt:lpstr>宋体</vt:lpstr>
      <vt:lpstr>微软雅黑</vt:lpstr>
      <vt:lpstr>新宋体</vt:lpstr>
      <vt:lpstr>Arial</vt:lpstr>
      <vt:lpstr>Calibri</vt:lpstr>
      <vt:lpstr>Calibri Light</vt:lpstr>
      <vt:lpstr>Office 主题</vt:lpstr>
      <vt:lpstr>Visio</vt:lpstr>
      <vt:lpstr>PowerPoint 演示文稿</vt:lpstr>
      <vt:lpstr>PowerPoint 演示文稿</vt:lpstr>
      <vt:lpstr>PowerPoint 演示文稿</vt:lpstr>
      <vt:lpstr>设计思路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Smriti Pertor</dc:creator>
  <cp:lastModifiedBy>Smriti Pertor</cp:lastModifiedBy>
  <cp:revision>272</cp:revision>
  <dcterms:created xsi:type="dcterms:W3CDTF">2016-06-13T00:55:17Z</dcterms:created>
  <dcterms:modified xsi:type="dcterms:W3CDTF">2016-06-15T23:33:54Z</dcterms:modified>
</cp:coreProperties>
</file>